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58"/>
  </p:notesMasterIdLst>
  <p:handoutMasterIdLst>
    <p:handoutMasterId r:id="rId59"/>
  </p:handoutMasterIdLst>
  <p:sldIdLst>
    <p:sldId id="320" r:id="rId2"/>
    <p:sldId id="393" r:id="rId3"/>
    <p:sldId id="412" r:id="rId4"/>
    <p:sldId id="370" r:id="rId5"/>
    <p:sldId id="371" r:id="rId6"/>
    <p:sldId id="372" r:id="rId7"/>
    <p:sldId id="356" r:id="rId8"/>
    <p:sldId id="373" r:id="rId9"/>
    <p:sldId id="395" r:id="rId10"/>
    <p:sldId id="396" r:id="rId11"/>
    <p:sldId id="397" r:id="rId12"/>
    <p:sldId id="354" r:id="rId13"/>
    <p:sldId id="374" r:id="rId14"/>
    <p:sldId id="357" r:id="rId15"/>
    <p:sldId id="428" r:id="rId16"/>
    <p:sldId id="386" r:id="rId17"/>
    <p:sldId id="375" r:id="rId18"/>
    <p:sldId id="402" r:id="rId19"/>
    <p:sldId id="378" r:id="rId20"/>
    <p:sldId id="379" r:id="rId21"/>
    <p:sldId id="358" r:id="rId22"/>
    <p:sldId id="398" r:id="rId23"/>
    <p:sldId id="377" r:id="rId24"/>
    <p:sldId id="360" r:id="rId25"/>
    <p:sldId id="380" r:id="rId26"/>
    <p:sldId id="417" r:id="rId27"/>
    <p:sldId id="382" r:id="rId28"/>
    <p:sldId id="426" r:id="rId29"/>
    <p:sldId id="404" r:id="rId30"/>
    <p:sldId id="381" r:id="rId31"/>
    <p:sldId id="383" r:id="rId32"/>
    <p:sldId id="384" r:id="rId33"/>
    <p:sldId id="359" r:id="rId34"/>
    <p:sldId id="421" r:id="rId35"/>
    <p:sldId id="422" r:id="rId36"/>
    <p:sldId id="423" r:id="rId37"/>
    <p:sldId id="424" r:id="rId38"/>
    <p:sldId id="403" r:id="rId39"/>
    <p:sldId id="405" r:id="rId40"/>
    <p:sldId id="406" r:id="rId41"/>
    <p:sldId id="407" r:id="rId42"/>
    <p:sldId id="408" r:id="rId43"/>
    <p:sldId id="418" r:id="rId44"/>
    <p:sldId id="419" r:id="rId45"/>
    <p:sldId id="427" r:id="rId46"/>
    <p:sldId id="420" r:id="rId47"/>
    <p:sldId id="429" r:id="rId48"/>
    <p:sldId id="431" r:id="rId49"/>
    <p:sldId id="432" r:id="rId50"/>
    <p:sldId id="433" r:id="rId51"/>
    <p:sldId id="434" r:id="rId52"/>
    <p:sldId id="430" r:id="rId53"/>
    <p:sldId id="394" r:id="rId54"/>
    <p:sldId id="399" r:id="rId55"/>
    <p:sldId id="400" r:id="rId56"/>
    <p:sldId id="401" r:id="rId57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FD2"/>
    <a:srgbClr val="42A5BC"/>
    <a:srgbClr val="398DA1"/>
    <a:srgbClr val="6E7D7B"/>
    <a:srgbClr val="6E7D8F"/>
    <a:srgbClr val="E8FFC8"/>
    <a:srgbClr val="FAF7C8"/>
    <a:srgbClr val="FAF8C8"/>
    <a:srgbClr val="F5FFC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3901" autoAdjust="0"/>
  </p:normalViewPr>
  <p:slideViewPr>
    <p:cSldViewPr>
      <p:cViewPr>
        <p:scale>
          <a:sx n="75" d="100"/>
          <a:sy n="75" d="100"/>
        </p:scale>
        <p:origin x="-1302" y="-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1992" y="-90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11/7/2011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345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11/7/2011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081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07D4D9-2110-46FA-93E5-79750BC7AF5B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1245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5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bg-BG" sz="9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56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56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  <a:endParaRPr lang="en-US" sz="1200" i="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4CB35DC-7D67-4A7E-B451-17F9AB10FCA4}" type="datetime1">
              <a:rPr lang="en-US"/>
              <a:pPr/>
              <a:t>11/7/2011</a:t>
            </a:fld>
            <a:r>
              <a:rPr lang="en-US" dirty="0"/>
              <a:t>07/16/96</a:t>
            </a:r>
            <a:endParaRPr lang="en-US" sz="1200" i="0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  <a:endParaRPr lang="en-US" sz="1200" i="0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4138DB-064A-4FF0-8F3A-3460A926C50B}" type="slidenum">
              <a:rPr lang="en-US"/>
              <a:pPr/>
              <a:t>54</a:t>
            </a:fld>
            <a:r>
              <a:rPr lang="en-US" dirty="0"/>
              <a:t>##</a:t>
            </a:r>
            <a:endParaRPr lang="en-US" sz="1200" i="0" dirty="0"/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  <a:endParaRPr lang="en-US" sz="1200" i="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4EE9271-64E7-4E18-B13A-573E8CB031AE}" type="datetime1">
              <a:rPr lang="en-US"/>
              <a:pPr/>
              <a:t>11/7/2011</a:t>
            </a:fld>
            <a:r>
              <a:rPr lang="en-US" dirty="0"/>
              <a:t>07/16/96</a:t>
            </a:r>
            <a:endParaRPr lang="en-US" sz="1200" i="0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  <a:endParaRPr lang="en-US" sz="1200" i="0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7AEF22-7874-4F91-B281-84448F82A842}" type="slidenum">
              <a:rPr lang="en-US"/>
              <a:pPr/>
              <a:t>55</a:t>
            </a:fld>
            <a:r>
              <a:rPr lang="en-US" dirty="0"/>
              <a:t>##</a:t>
            </a:r>
            <a:endParaRPr lang="en-US" sz="1200" i="0" dirty="0"/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828800"/>
            <a:ext cx="83820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/>
        </p:nvPicPr>
        <p:blipFill>
          <a:blip r:embed="rId11" cstate="print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lowchart: Document 6"/>
          <p:cNvSpPr/>
          <p:nvPr userDrawn="1"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lowchart: Document 7"/>
          <p:cNvSpPr/>
          <p:nvPr userDrawn="1"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0" descr="telerik_logo_new-(white).png"/>
          <p:cNvPicPr>
            <a:picLocks noChangeAspect="1"/>
          </p:cNvPicPr>
          <p:nvPr userDrawn="1"/>
        </p:nvPicPr>
        <p:blipFill>
          <a:blip r:embed="rId11" cstate="screen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01" r:id="rId7"/>
    <p:sldLayoutId id="2147483703" r:id="rId8"/>
    <p:sldLayoutId id="2147483702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gif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28800"/>
            <a:ext cx="8229600" cy="1524000"/>
          </a:xfrm>
        </p:spPr>
        <p:txBody>
          <a:bodyPr/>
          <a:lstStyle/>
          <a:p>
            <a:r>
              <a:rPr lang="en-US" dirty="0" smtClean="0"/>
              <a:t>ADO.NET Entity Framework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2500" y="3393280"/>
            <a:ext cx="7696200" cy="569120"/>
          </a:xfrm>
        </p:spPr>
        <p:txBody>
          <a:bodyPr/>
          <a:lstStyle/>
          <a:p>
            <a:r>
              <a:rPr lang="en-US" dirty="0" smtClean="0"/>
              <a:t>ORM Concepts,                                                                        ADO.NET Entity Framework, </a:t>
            </a:r>
            <a:r>
              <a:rPr lang="en-US" noProof="1" smtClean="0"/>
              <a:t>ObjectContext</a:t>
            </a:r>
            <a:endParaRPr lang="en-US" noProof="1"/>
          </a:p>
        </p:txBody>
      </p:sp>
      <p:pic>
        <p:nvPicPr>
          <p:cNvPr id="28676" name="Picture 4" descr="http://www.advenio.com/sqlgrinder/images/sqlgrinder_icon_128x12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62000"/>
            <a:ext cx="1219200" cy="1219201"/>
          </a:xfrm>
          <a:prstGeom prst="rect">
            <a:avLst/>
          </a:prstGeom>
          <a:noFill/>
        </p:spPr>
      </p:pic>
      <p:pic>
        <p:nvPicPr>
          <p:cNvPr id="20" name="Picture 2" descr="http://nettuts.s3.amazonaws.com/510_webFramework/images/orm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648201"/>
            <a:ext cx="1810038" cy="168226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Doncho Minkov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www.telerik.com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5757446"/>
            <a:ext cx="2090957" cy="369332"/>
          </a:xfrm>
        </p:spPr>
        <p:txBody>
          <a:bodyPr/>
          <a:lstStyle/>
          <a:p>
            <a:r>
              <a:rPr lang="en-US" dirty="0" smtClean="0"/>
              <a:t>Telerik Corporation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969" y="4234394"/>
            <a:ext cx="2514600" cy="2509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57" y="842062"/>
            <a:ext cx="2997443" cy="2909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Object Persistence Frameworks</a:t>
            </a:r>
            <a:endParaRPr lang="bg-BG" sz="3900" dirty="0"/>
          </a:p>
        </p:txBody>
      </p:sp>
      <p:sp>
        <p:nvSpPr>
          <p:cNvPr id="129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Code </a:t>
            </a:r>
            <a:r>
              <a:rPr lang="en-US" dirty="0" smtClean="0"/>
              <a:t>generation tools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Generate </a:t>
            </a:r>
            <a:r>
              <a:rPr lang="en-US" dirty="0" smtClean="0"/>
              <a:t>C#, </a:t>
            </a:r>
            <a:r>
              <a:rPr lang="en-US" dirty="0"/>
              <a:t>XML and other files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Source code is compiled and </a:t>
            </a:r>
            <a:r>
              <a:rPr lang="en-US" dirty="0" smtClean="0"/>
              <a:t>used as API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Can be highly customized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Object-relational mapping tools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Mappings are described in XML </a:t>
            </a:r>
            <a:r>
              <a:rPr lang="en-US" dirty="0" smtClean="0"/>
              <a:t>files or built in the classes as attributes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No source code generation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</a:t>
            </a:r>
            <a:r>
              <a:rPr lang="en-US" dirty="0" smtClean="0"/>
              <a:t>of single </a:t>
            </a:r>
            <a:r>
              <a:rPr lang="en-US" dirty="0"/>
              <a:t>standard API </a:t>
            </a:r>
            <a:endParaRPr lang="bg-BG" dirty="0"/>
          </a:p>
        </p:txBody>
      </p:sp>
      <p:pic>
        <p:nvPicPr>
          <p:cNvPr id="5" name="Picture 2" descr="http://nettuts.s3.amazonaws.com/510_webFramework/images/orm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4983146"/>
            <a:ext cx="1214110" cy="1453662"/>
          </a:xfrm>
          <a:prstGeom prst="roundRect">
            <a:avLst>
              <a:gd name="adj" fmla="val 4084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Frameworks in .NET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Built-in ORM tools in .NET Framework and VS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ADO.NET Entity Framework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LINQ to SQL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Both combine entity class mappings and code generation, SQL is generated at runtime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Third party ORM tools</a:t>
            </a:r>
          </a:p>
          <a:p>
            <a:pPr lvl="1">
              <a:lnSpc>
                <a:spcPct val="110000"/>
              </a:lnSpc>
            </a:pPr>
            <a:r>
              <a:rPr lang="en-US" noProof="1" smtClean="0"/>
              <a:t>NHibernate</a:t>
            </a:r>
            <a:r>
              <a:rPr lang="en-US" dirty="0" smtClean="0"/>
              <a:t> – the old daddy of ORM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Telerik OpenAccess 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371600" y="2514600"/>
            <a:ext cx="6629400" cy="914400"/>
          </a:xfrm>
        </p:spPr>
        <p:txBody>
          <a:bodyPr/>
          <a:lstStyle/>
          <a:p>
            <a:r>
              <a:rPr lang="en-US" dirty="0" smtClean="0"/>
              <a:t>ADO.NET Entity Framework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371600" y="3469480"/>
            <a:ext cx="6400800" cy="569120"/>
          </a:xfrm>
        </p:spPr>
        <p:txBody>
          <a:bodyPr/>
          <a:lstStyle/>
          <a:p>
            <a:r>
              <a:rPr lang="en-US" dirty="0" smtClean="0"/>
              <a:t>Object Relation Mapping Framework</a:t>
            </a:r>
            <a:endParaRPr lang="bg-BG" dirty="0"/>
          </a:p>
        </p:txBody>
      </p:sp>
      <p:pic>
        <p:nvPicPr>
          <p:cNvPr id="21506" name="Picture 2" descr="http://www.awicons.com/stock-icons/3d-artistic-icons/preview/framework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533400"/>
            <a:ext cx="2895600" cy="1409700"/>
          </a:xfrm>
          <a:prstGeom prst="roundRect">
            <a:avLst>
              <a:gd name="adj" fmla="val 431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509" name="Picture 5" descr="E:\Movies\Job Projects\Current Job\2.9. LINQ to SQL\Untitled.png"/>
          <p:cNvPicPr>
            <a:picLocks noChangeAspect="1" noChangeArrowheads="1"/>
          </p:cNvPicPr>
          <p:nvPr/>
        </p:nvPicPr>
        <p:blipFill>
          <a:blip r:embed="rId3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6537" flipH="1" flipV="1">
            <a:off x="662158" y="4235746"/>
            <a:ext cx="3836631" cy="1806490"/>
          </a:xfrm>
          <a:prstGeom prst="roundRect">
            <a:avLst>
              <a:gd name="adj" fmla="val 5574"/>
            </a:avLst>
          </a:prstGeom>
          <a:solidFill>
            <a:schemeClr val="accent6">
              <a:lumMod val="20000"/>
              <a:lumOff val="80000"/>
            </a:schemeClr>
          </a:solidFill>
          <a:effectLst/>
          <a:scene3d>
            <a:camera prst="perspectiveContrastingRightFacing"/>
            <a:lightRig rig="chilly" dir="t">
              <a:rot lat="0" lon="0" rev="16200000"/>
            </a:lightRig>
          </a:scene3d>
          <a:sp3d contourW="12700" prstMaterial="softEdge">
            <a:contourClr>
              <a:srgbClr val="42A5BC"/>
            </a:contourClr>
          </a:sp3d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5060" flipH="1">
            <a:off x="2132486" y="595748"/>
            <a:ext cx="1300172" cy="126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ADO.NET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 Framework </a:t>
            </a:r>
            <a:r>
              <a:rPr lang="en-US" dirty="0" smtClean="0"/>
              <a:t>is a standard ORM framework, part of .NET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a run-time infrastructure for managing SQL Database data as .NET 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relational database schema is mapped to an object model (classes and associations)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Visual Studio has built-in tools for generating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 Framework </a:t>
            </a:r>
            <a:r>
              <a:rPr lang="en-US" dirty="0" smtClean="0"/>
              <a:t>SQL data mappings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Data mappings consist of C# classes and XML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standard data manipulation API is provided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smtClean="0"/>
              <a:t>ADO.NET (</a:t>
            </a:r>
            <a:r>
              <a:rPr lang="en-US" dirty="0"/>
              <a:t>2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 Framework </a:t>
            </a:r>
            <a:r>
              <a:rPr lang="en-US" dirty="0" smtClean="0"/>
              <a:t>is an application programming interface (API)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For working with Database Servers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Built on the top of ADO.NET and LINQ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LINQ to Entity </a:t>
            </a:r>
            <a:r>
              <a:rPr lang="en-US" dirty="0" smtClean="0"/>
              <a:t>is Microsoft’s entry-level LINQ-enabled ORM implementation for Database Servers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Works with SQL Server and SQL Server Express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Works with MySQL, Oracle etc.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Maps tables and one-to-many relationships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Maps many-to-many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239000" cy="914400"/>
          </a:xfrm>
        </p:spPr>
        <p:txBody>
          <a:bodyPr/>
          <a:lstStyle/>
          <a:p>
            <a:r>
              <a:rPr lang="en-US" dirty="0" smtClean="0"/>
              <a:t>ADO.NET Entity Framework Architecture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95400"/>
            <a:ext cx="6858000" cy="468324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096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Features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 Framework</a:t>
            </a:r>
            <a:r>
              <a:rPr lang="en-US" dirty="0" smtClean="0"/>
              <a:t> standard features: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Map tables, views, stored procedures and functions as objects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LINQ-bases data queries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Executed as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SELECTs</a:t>
            </a:r>
            <a:r>
              <a:rPr lang="en-US" dirty="0" smtClean="0"/>
              <a:t> on the Database server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CRUD operations 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Create</a:t>
            </a:r>
            <a:r>
              <a:rPr lang="en-US" dirty="0" smtClean="0"/>
              <a:t>/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</a:t>
            </a:r>
            <a:r>
              <a:rPr lang="en-US" dirty="0" smtClean="0"/>
              <a:t>/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Update</a:t>
            </a:r>
            <a:r>
              <a:rPr lang="en-US" dirty="0" smtClean="0"/>
              <a:t>/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Delete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Create compiled queries – for executing the same parameterized query multiple times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Creating or deleting the database schema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 </a:t>
            </a:r>
            <a:r>
              <a:rPr lang="en-US" dirty="0" smtClean="0"/>
              <a:t>Lifecycle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When the application starts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 Framework</a:t>
            </a:r>
            <a:r>
              <a:rPr lang="en-US" dirty="0" smtClean="0"/>
              <a:t> translates into SQL the language-integrated queries in the object model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Sends them to the database for later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81400"/>
            <a:ext cx="3657600" cy="2779776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078224"/>
            <a:ext cx="3775608" cy="2779776"/>
          </a:xfrm>
          <a:prstGeom prst="roundRect">
            <a:avLst>
              <a:gd name="adj" fmla="val 9795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Lifecycle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When the database returns the results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 Framework </a:t>
            </a:r>
            <a:r>
              <a:rPr lang="en-US" dirty="0" smtClean="0"/>
              <a:t>translates them back to 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Database is transparent, hidden behind the API</a:t>
            </a:r>
          </a:p>
          <a:p>
            <a:pPr marL="2825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000" dirty="0" smtClean="0"/>
              <a:t>LINQ is executed over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IQueryable&lt;T&gt;</a:t>
            </a:r>
          </a:p>
          <a:p>
            <a:pPr marL="547687" lvl="3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800" dirty="0" smtClean="0"/>
              <a:t>At compile time a query expression tree is emitted</a:t>
            </a:r>
          </a:p>
          <a:p>
            <a:pPr marL="547687" lvl="3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800" dirty="0" smtClean="0"/>
              <a:t>At runtime SQL is generated and executed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26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Compo</a:t>
            </a:r>
            <a:r>
              <a:rPr lang="bg-BG" dirty="0" smtClean="0"/>
              <a:t>nents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ObjectContext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ObjectContext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 smtClean="0">
                <a:latin typeface="+mj-lt"/>
              </a:rPr>
              <a:t>holds</a:t>
            </a:r>
            <a:r>
              <a:rPr lang="en-US" dirty="0" smtClean="0"/>
              <a:t> the connection to the database and the entity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LINQ-based data access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Implements identity tracking, change tracking, and API for CRUD operations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Each database table is typically mapped to a single entity class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8674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ORM Technologies – Basic Concepts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Entity Framework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Overview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Printing the native SQL queries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LINQ Components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Entity Files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Visual Studio Designer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ObjectContenxt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dirty="0" smtClean="0"/>
              <a:t>Class and CRUD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7650" name="Picture 2" descr="http://www.bebpublishing.com/img/BOOK_ICON3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823">
            <a:off x="6230697" y="1714169"/>
            <a:ext cx="2714626" cy="1529168"/>
          </a:xfrm>
          <a:prstGeom prst="roundRect">
            <a:avLst>
              <a:gd name="adj" fmla="val 53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isometricOffAxis2Left"/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Compo</a:t>
            </a:r>
            <a:r>
              <a:rPr lang="bg-BG" dirty="0" smtClean="0"/>
              <a:t>nents</a:t>
            </a:r>
            <a:r>
              <a:rPr lang="en-US" dirty="0" smtClean="0"/>
              <a:t>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Associations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An association is a primary key / foreign key based relationship between two entity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Allows navigation from one entity to another, e.g.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Student.Courses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Concurrency control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Framework</a:t>
            </a:r>
            <a:r>
              <a:rPr lang="en-US" dirty="0" smtClean="0"/>
              <a:t> uses optimistic concurrency control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automatic concurrency conflict detection and means for conflicts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to Entity Files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50408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Visual Studio has built-in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</a:t>
            </a:r>
            <a:r>
              <a:rPr lang="en-US" dirty="0" smtClean="0"/>
              <a:t> data designer and code generator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Mappings are stored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.edmx </a:t>
            </a:r>
            <a:r>
              <a:rPr lang="en-US" dirty="0" smtClean="0"/>
              <a:t>files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</a:t>
            </a:r>
            <a:r>
              <a:rPr lang="en-US" dirty="0" smtClean="0">
                <a:solidFill>
                  <a:srgbClr val="EBFFD2"/>
                </a:solidFill>
              </a:rPr>
              <a:t>ntity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D</a:t>
            </a:r>
            <a:r>
              <a:rPr lang="en-US" dirty="0" smtClean="0">
                <a:solidFill>
                  <a:srgbClr val="EBFFD2"/>
                </a:solidFill>
              </a:rPr>
              <a:t>ata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M</a:t>
            </a:r>
            <a:r>
              <a:rPr lang="en-US" dirty="0" smtClean="0">
                <a:solidFill>
                  <a:srgbClr val="EBFFD2"/>
                </a:solidFill>
              </a:rPr>
              <a:t>odel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X</a:t>
            </a:r>
            <a:r>
              <a:rPr lang="en-US" dirty="0" smtClean="0">
                <a:solidFill>
                  <a:srgbClr val="EBFFD2"/>
                </a:solidFill>
              </a:rPr>
              <a:t>ML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&lt;database&gt;.edmx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 smtClean="0"/>
              <a:t>is an XML file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Holds a connection string and metadata representing the database schema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&lt;database&gt;.cs</a:t>
            </a:r>
            <a:r>
              <a:rPr lang="en-US" dirty="0" smtClean="0"/>
              <a:t> file contains the entity classes and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ObjectContext </a:t>
            </a:r>
            <a:r>
              <a:rPr lang="en-US" dirty="0" smtClean="0"/>
              <a:t>class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One entity class for each mapped database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to Entity Files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1066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EDMX</a:t>
            </a:r>
            <a:r>
              <a:rPr lang="en-US" dirty="0" smtClean="0"/>
              <a:t> mappings file for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Categories</a:t>
            </a:r>
            <a:r>
              <a:rPr lang="en-US" dirty="0" smtClean="0"/>
              <a:t> table from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Northwind</a:t>
            </a:r>
            <a:r>
              <a:rPr lang="en-US" dirty="0" smtClean="0"/>
              <a:t> database in SQL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8" name="Picture 7" descr="Category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438400"/>
            <a:ext cx="1355020" cy="2190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 fov="4500000">
              <a:rot lat="798059" lon="1875834" rev="71108"/>
            </a:camera>
            <a:lightRig rig="threePt" dir="t"/>
          </a:scene3d>
        </p:spPr>
      </p:pic>
      <p:sp>
        <p:nvSpPr>
          <p:cNvPr id="11" name="Text Placeholder 5"/>
          <p:cNvSpPr txBox="1">
            <a:spLocks/>
          </p:cNvSpPr>
          <p:nvPr/>
        </p:nvSpPr>
        <p:spPr>
          <a:xfrm>
            <a:off x="304800" y="2296448"/>
            <a:ext cx="7200900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&lt;EntityType Name="Categories"&gt;</a:t>
            </a:r>
          </a:p>
          <a:p>
            <a:pPr lvl="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Key&gt;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PropertyRef Name="CategoryID" /&gt;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Key&gt;</a:t>
            </a:r>
          </a:p>
          <a:p>
            <a:pPr lvl="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 Name="CategoryID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Nullable="false"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Type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="int"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StoreGeneratedPattern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="Identity" /&gt;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 Name="CategoryName" Type="nvarchar" 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Nullable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="false" MaxLength="15" /&gt;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 Name="Description" Type="ntext" /&gt;</a:t>
            </a:r>
          </a:p>
          <a:p>
            <a:pPr lvl="0" eaLnBrk="0" hangingPunct="0">
              <a:spcBef>
                <a:spcPts val="0"/>
              </a:spcBef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 Name="Picture" Type="image" /&gt;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EntityType&gt;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ounded Rectangular Callout 9"/>
          <p:cNvSpPr>
            <a:spLocks noChangeArrowheads="1"/>
          </p:cNvSpPr>
          <p:nvPr/>
        </p:nvSpPr>
        <p:spPr bwMode="auto">
          <a:xfrm>
            <a:off x="6553200" y="5105400"/>
            <a:ext cx="1905000" cy="953453"/>
          </a:xfrm>
          <a:prstGeom prst="wedgeRoundRectCallout">
            <a:avLst>
              <a:gd name="adj1" fmla="val 39903"/>
              <a:gd name="adj2" fmla="val -12636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Entity class </a:t>
            </a:r>
            <a:r>
              <a:rPr lang="en-US" sz="26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Category</a:t>
            </a:r>
            <a:endParaRPr lang="en-US" sz="26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7772400" cy="1447802"/>
          </a:xfrm>
        </p:spPr>
        <p:txBody>
          <a:bodyPr/>
          <a:lstStyle/>
          <a:p>
            <a:r>
              <a:rPr lang="en-US" dirty="0" smtClean="0"/>
              <a:t>The Entity Framework Designer</a:t>
            </a:r>
            <a:r>
              <a:rPr lang="bg-BG" dirty="0" smtClean="0"/>
              <a:t> </a:t>
            </a:r>
            <a:r>
              <a:rPr lang="en-US" dirty="0" smtClean="0"/>
              <a:t>in Visual Studio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895600" y="3657600"/>
            <a:ext cx="33528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12290" name="Picture 2" descr="http://www.magentocommerce.com/wiki/_media/groups/140/designer_guide_land2.jpg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6208">
            <a:off x="6235497" y="4112538"/>
            <a:ext cx="2155068" cy="1971676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HeroicExtremeLeftFacing" fov="6600000">
              <a:rot lat="20866604" lon="1544561" rev="20894371"/>
            </a:camera>
            <a:lightRig rig="threePt" dir="t"/>
          </a:scene3d>
          <a:sp3d>
            <a:bevelT/>
          </a:sp3d>
        </p:spPr>
      </p:pic>
      <p:pic>
        <p:nvPicPr>
          <p:cNvPr id="12294" name="Picture 6" descr="http://dotneteers.net/cfs-filesystemfile.ashx/__key/CommunityServer.Components.UserFiles/00.00.00.21.02.LVN37/VS2010StartPag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87" y="3962400"/>
            <a:ext cx="2629226" cy="2106976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  <a:sp3d>
            <a:bevelT/>
          </a:sp3d>
        </p:spPr>
      </p:pic>
      <p:pic>
        <p:nvPicPr>
          <p:cNvPr id="13314" name="Picture 2" descr="http://www.davidhayden.com/photos/LinqToSqlPerformanceProfil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343400"/>
            <a:ext cx="2667000" cy="1794668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5400000">
              <a:rot lat="19631254" lon="2475756" rev="19564263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pic>
        <p:nvPicPr>
          <p:cNvPr id="8" name="Picture 2" descr="http://blogs.aspitalia.com/img/m.casati/netframework4.0beta2visualstudio2010_1482c/vs2010-logo_2.gif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726" y="457200"/>
            <a:ext cx="3024874" cy="1272468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ObjectContext</a:t>
            </a:r>
            <a:r>
              <a:rPr lang="en-US" noProof="1" smtClean="0">
                <a:cs typeface="Consolas" pitchFamily="49" charset="0"/>
              </a:rPr>
              <a:t> </a:t>
            </a:r>
            <a:r>
              <a:rPr lang="en-US" dirty="0" smtClean="0"/>
              <a:t>Class</a:t>
            </a:r>
            <a:endParaRPr lang="bg-BG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ObjectContext</a:t>
            </a:r>
            <a:r>
              <a:rPr lang="en-US" dirty="0" smtClean="0"/>
              <a:t> class is generated by the VS designer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Object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Context</a:t>
            </a:r>
            <a:r>
              <a:rPr lang="en-US" dirty="0" smtClean="0"/>
              <a:t> provides: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Ability to manipulate Database data though entity classes (read, modify, delete, insert)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Easily navigate through the table relationships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Executing LINQ queries as corresponding native SQL queries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Create new databases using its database schema</a:t>
            </a:r>
            <a:endParaRPr lang="bg-BG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ObjectContext Class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First create instance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Object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Context</a:t>
            </a:r>
          </a:p>
          <a:p>
            <a:pPr>
              <a:lnSpc>
                <a:spcPct val="100000"/>
              </a:lnSpc>
            </a:pPr>
            <a:endParaRPr lang="bg-BG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In the constructor you can pass a Database connection and mapping source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ObjectContext</a:t>
            </a:r>
            <a:r>
              <a:rPr lang="en-US" dirty="0" smtClean="0"/>
              <a:t> properties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Connection</a:t>
            </a:r>
            <a:r>
              <a:rPr lang="en-US" dirty="0" smtClean="0"/>
              <a:t> –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dirty="0" smtClean="0"/>
              <a:t> to be used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CommandTimeout</a:t>
            </a:r>
            <a:r>
              <a:rPr lang="en-US" dirty="0" smtClean="0"/>
              <a:t> – timeout for Database language execution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All entity classes (tables) are listed as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57200" y="1676400"/>
            <a:ext cx="8229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NorthwindEntities northwindEntities = 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NorthwindEntities();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the Native Queries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99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To print the native Database SQL queries call the cast the object to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ObjectQuery </a:t>
            </a:r>
            <a:r>
              <a:rPr lang="en-US" noProof="1" smtClean="0"/>
              <a:t>and call the method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ToTraceString()</a:t>
            </a:r>
            <a:r>
              <a:rPr lang="en-US" noProof="1" smtClean="0"/>
              <a:t>;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228600" y="2590800"/>
            <a:ext cx="85344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 smtClean="0"/>
              <a:t>var p = CountriesEntities.Countries;</a:t>
            </a:r>
          </a:p>
          <a:p>
            <a:r>
              <a:rPr lang="en-US" noProof="1" smtClean="0"/>
              <a:t>Console.WriteLine((query as ObjectQuery).ToTraceString());</a:t>
            </a:r>
            <a:endParaRPr lang="en-US" noProof="1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3505200"/>
            <a:ext cx="8686800" cy="22098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smtClean="0"/>
              <a:t>This will print the queries executed to select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Countries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be printed to file 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StreamWriter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class instead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07189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New Data</a:t>
            </a:r>
            <a:endParaRPr lang="bg-B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1066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/>
              <a:t>To </a:t>
            </a:r>
            <a:r>
              <a:rPr lang="en-US" noProof="1"/>
              <a:t>create a new row use the method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AddObject(…)</a:t>
            </a:r>
            <a:r>
              <a:rPr lang="en-US" noProof="1" smtClean="0"/>
              <a:t> </a:t>
            </a:r>
            <a:r>
              <a:rPr lang="en-US" noProof="1"/>
              <a:t>of the </a:t>
            </a:r>
            <a:r>
              <a:rPr lang="en-US" dirty="0"/>
              <a:t>corresponding </a:t>
            </a:r>
            <a:r>
              <a:rPr lang="en-US" noProof="1" smtClean="0"/>
              <a:t>collection</a:t>
            </a:r>
            <a:endParaRPr lang="en-US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85800" y="2087701"/>
            <a:ext cx="77724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Create new order object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 order = new Order()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OrderDate = DateTime.Now, ShipName = "Titanic",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ShippedDate = new DateTime(1912, 4, 15),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ShipCity = "Bottom Of The Ocean"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Mark the object for inserting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context.Orders.AddObject(order);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context.SaveChanges();</a:t>
            </a:r>
            <a:endParaRPr kumimoji="0" lang="en-US" sz="2000" b="1" i="0" u="none" strike="noStrike" kern="1200" cap="none" spc="0" normalizeH="0" baseline="0" noProof="1" smtClean="0">
              <a:ln>
                <a:noFill/>
              </a:ln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867400" y="4265711"/>
            <a:ext cx="2667000" cy="891516"/>
          </a:xfrm>
          <a:prstGeom prst="wedgeRoundRectCallout">
            <a:avLst>
              <a:gd name="adj1" fmla="val -118811"/>
              <a:gd name="adj2" fmla="val 2020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will execute an SQL INSERT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228600" y="5334000"/>
            <a:ext cx="8686800" cy="11049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SaveChanges()</a:t>
            </a:r>
            <a:r>
              <a:rPr lang="en-US" dirty="0" smtClean="0"/>
              <a:t> method call is required to perform the insert actions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New Data (2)</a:t>
            </a:r>
            <a:endParaRPr lang="bg-B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2819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/>
              <a:t>Creating new row can also be done by using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AddTo</a:t>
            </a:r>
            <a:r>
              <a:rPr lang="en-US" noProof="1" smtClean="0"/>
              <a:t>+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The_Entity_Name </a:t>
            </a:r>
            <a:r>
              <a:rPr lang="en-US" noProof="1"/>
              <a:t>method </a:t>
            </a:r>
            <a:r>
              <a:rPr lang="en-US" noProof="1" smtClean="0"/>
              <a:t>directly on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ObjectContext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This method is depricated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Better use the other one</a:t>
            </a:r>
            <a:endParaRPr lang="en-US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85800" y="3708737"/>
            <a:ext cx="77724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Mark the object for inserting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context.AddToOrders(order);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context.SaveChanges();</a:t>
            </a:r>
            <a:endParaRPr kumimoji="0" lang="en-US" sz="2000" b="1" i="0" u="none" strike="noStrike" kern="1200" cap="none" spc="0" normalizeH="0" baseline="0" noProof="1" smtClean="0">
              <a:ln>
                <a:noFill/>
              </a:ln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15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New Data with Cascading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382000" cy="1143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We can also add data cascading in the database: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5800" y="2204353"/>
            <a:ext cx="7772400" cy="21390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19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95000"/>
              </a:lnSpc>
            </a:pPr>
            <a:r>
              <a:rPr lang="en-US" sz="2000" dirty="0"/>
              <a:t>Country </a:t>
            </a:r>
            <a:r>
              <a:rPr lang="en-US" sz="2000" dirty="0" smtClean="0"/>
              <a:t>spain </a:t>
            </a:r>
            <a:r>
              <a:rPr lang="en-US" sz="2000" dirty="0"/>
              <a:t>= new Country();</a:t>
            </a:r>
          </a:p>
          <a:p>
            <a:pPr>
              <a:lnSpc>
                <a:spcPct val="95000"/>
              </a:lnSpc>
            </a:pPr>
            <a:r>
              <a:rPr lang="en-US" sz="2000" dirty="0"/>
              <a:t>spain.Name </a:t>
            </a:r>
            <a:r>
              <a:rPr lang="en-US" sz="2000" dirty="0" smtClean="0"/>
              <a:t>= </a:t>
            </a:r>
            <a:r>
              <a:rPr lang="en-US" sz="2000" dirty="0"/>
              <a:t>"Spain";</a:t>
            </a:r>
          </a:p>
          <a:p>
            <a:pPr>
              <a:lnSpc>
                <a:spcPct val="95000"/>
              </a:lnSpc>
            </a:pPr>
            <a:r>
              <a:rPr lang="en-US" sz="2000" dirty="0" smtClean="0"/>
              <a:t>spain.Population </a:t>
            </a:r>
            <a:r>
              <a:rPr lang="en-US" sz="2000" dirty="0"/>
              <a:t>= "46 030 10";</a:t>
            </a:r>
          </a:p>
          <a:p>
            <a:pPr>
              <a:lnSpc>
                <a:spcPct val="95000"/>
              </a:lnSpc>
            </a:pPr>
            <a:r>
              <a:rPr lang="en-US" sz="2000" dirty="0" smtClean="0"/>
              <a:t>spain.Cities.Add( new </a:t>
            </a:r>
            <a:r>
              <a:rPr lang="en-US" sz="2000" dirty="0"/>
              <a:t>City { Name = "Barcelona</a:t>
            </a:r>
            <a:r>
              <a:rPr lang="en-US" sz="2000" dirty="0" smtClean="0"/>
              <a:t>"} );</a:t>
            </a:r>
            <a:endParaRPr lang="en-US" sz="2000" dirty="0"/>
          </a:p>
          <a:p>
            <a:pPr>
              <a:lnSpc>
                <a:spcPct val="95000"/>
              </a:lnSpc>
            </a:pPr>
            <a:r>
              <a:rPr lang="en-US" sz="2000" dirty="0"/>
              <a:t>spain.Cities.Add</a:t>
            </a:r>
            <a:r>
              <a:rPr lang="en-US" sz="2000" dirty="0" smtClean="0"/>
              <a:t>( new </a:t>
            </a:r>
            <a:r>
              <a:rPr lang="en-US" sz="2000" dirty="0"/>
              <a:t>City { Name = "Madrid</a:t>
            </a:r>
            <a:r>
              <a:rPr lang="en-US" sz="2000" dirty="0" smtClean="0"/>
              <a:t>"} );</a:t>
            </a:r>
            <a:endParaRPr lang="en-US" sz="2000" dirty="0"/>
          </a:p>
          <a:p>
            <a:pPr>
              <a:lnSpc>
                <a:spcPct val="95000"/>
              </a:lnSpc>
            </a:pPr>
            <a:r>
              <a:rPr lang="en-US" sz="2000" noProof="1" smtClean="0"/>
              <a:t>countryEntities.Countries.AddObject(</a:t>
            </a:r>
            <a:r>
              <a:rPr lang="en-US" sz="2000" dirty="0" smtClean="0"/>
              <a:t>spain</a:t>
            </a:r>
            <a:r>
              <a:rPr lang="en-US" sz="2000" noProof="1" smtClean="0"/>
              <a:t>);</a:t>
            </a:r>
          </a:p>
          <a:p>
            <a:pPr>
              <a:lnSpc>
                <a:spcPct val="95000"/>
              </a:lnSpc>
            </a:pPr>
            <a:r>
              <a:rPr lang="en-US" sz="2000" noProof="1" smtClean="0"/>
              <a:t>countryEntities.SaveChanges();</a:t>
            </a:r>
            <a:endParaRPr lang="en-US" sz="2000" noProof="1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4495800"/>
            <a:ext cx="8382000" cy="20574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smtClean="0"/>
              <a:t>This way we don't have to add each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City</a:t>
            </a:r>
            <a:r>
              <a:rPr lang="en-US" dirty="0" smtClean="0"/>
              <a:t> individually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will be added when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Country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Entity</a:t>
            </a:r>
            <a:r>
              <a:rPr lang="en-US" dirty="0" smtClean="0"/>
              <a:t> (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spain</a:t>
            </a:r>
            <a:r>
              <a:rPr lang="en-US" dirty="0"/>
              <a:t>)</a:t>
            </a:r>
            <a:r>
              <a:rPr lang="en-US" sz="3200" dirty="0" smtClean="0"/>
              <a:t> </a:t>
            </a:r>
            <a:r>
              <a:rPr lang="en-US" dirty="0" smtClean="0"/>
              <a:t>is inserted in the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35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Executing Native SQL Queries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Paramerterless Queries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Parameterized </a:t>
            </a:r>
            <a:r>
              <a:rPr lang="en-US" dirty="0" smtClean="0"/>
              <a:t>Queries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The N+1 Query Problem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Joining and Grouping Entities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Attaching and Detaching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27650" name="Picture 2" descr="http://www.bebpublishing.com/img/BOOK_ICON3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823">
            <a:off x="5468697" y="2399969"/>
            <a:ext cx="2714626" cy="1529168"/>
          </a:xfrm>
          <a:prstGeom prst="roundRect">
            <a:avLst>
              <a:gd name="adj" fmla="val 53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34740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Data with LINQ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32004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Reading data from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</a:t>
            </a:r>
            <a:r>
              <a:rPr lang="en-US" dirty="0" smtClean="0"/>
              <a:t> entity: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3600"/>
              </a:spcBef>
              <a:buNone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Customers</a:t>
            </a:r>
            <a:r>
              <a:rPr lang="en-US" dirty="0" smtClean="0"/>
              <a:t> property in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ObjectContext</a:t>
            </a:r>
            <a:r>
              <a:rPr lang="en-US" dirty="0" smtClean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3400" y="3767078"/>
            <a:ext cx="807720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dirty="0"/>
              <a:t>public ObjectSet&lt;Customer&gt; Customers</a:t>
            </a:r>
          </a:p>
          <a:p>
            <a:r>
              <a:rPr lang="en-US" dirty="0" smtClean="0"/>
              <a:t>{   get{</a:t>
            </a:r>
            <a:endParaRPr lang="en-US" dirty="0"/>
          </a:p>
          <a:p>
            <a:r>
              <a:rPr lang="en-US" dirty="0"/>
              <a:t>      </a:t>
            </a:r>
            <a:r>
              <a:rPr lang="en-US" dirty="0" smtClean="0"/>
              <a:t> if </a:t>
            </a:r>
            <a:r>
              <a:rPr lang="en-US" dirty="0"/>
              <a:t>((_Customers == null))</a:t>
            </a:r>
          </a:p>
          <a:p>
            <a:r>
              <a:rPr lang="en-US" dirty="0"/>
              <a:t>       </a:t>
            </a:r>
            <a:r>
              <a:rPr lang="en-US" dirty="0" smtClean="0"/>
              <a:t>{ </a:t>
            </a:r>
            <a:r>
              <a:rPr lang="en-US" dirty="0"/>
              <a:t>_</a:t>
            </a:r>
            <a:r>
              <a:rPr lang="en-US" dirty="0" smtClean="0"/>
              <a:t>Customers</a:t>
            </a:r>
          </a:p>
          <a:p>
            <a:r>
              <a:rPr lang="en-US" dirty="0"/>
              <a:t> </a:t>
            </a:r>
            <a:r>
              <a:rPr lang="en-US" dirty="0" smtClean="0"/>
              <a:t>         =base.CreateObjectSet&lt;Customer</a:t>
            </a:r>
            <a:r>
              <a:rPr lang="en-US" dirty="0"/>
              <a:t>&gt;("Customers");</a:t>
            </a:r>
          </a:p>
          <a:p>
            <a:r>
              <a:rPr lang="en-US" dirty="0"/>
              <a:t>      </a:t>
            </a:r>
            <a:r>
              <a:rPr lang="en-US" dirty="0" smtClean="0"/>
              <a:t> }</a:t>
            </a:r>
          </a:p>
          <a:p>
            <a:r>
              <a:rPr lang="en-US" dirty="0" smtClean="0"/>
              <a:t>    return </a:t>
            </a:r>
            <a:r>
              <a:rPr lang="en-US" dirty="0"/>
              <a:t>_Customers;</a:t>
            </a:r>
          </a:p>
          <a:p>
            <a:r>
              <a:rPr lang="en-US" dirty="0" smtClean="0"/>
              <a:t>    }</a:t>
            </a:r>
          </a:p>
          <a:p>
            <a:r>
              <a:rPr lang="en-US" noProof="1" smtClean="0"/>
              <a:t>}</a:t>
            </a:r>
            <a:endParaRPr lang="en-US" noProof="1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533400" y="1295400"/>
            <a:ext cx="80772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NorthwindEntities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northwindEntities= 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new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NorthwindEntities();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customers = 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c in context.Customers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c.City == "London"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c;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410200" y="1469689"/>
            <a:ext cx="3200400" cy="1317164"/>
          </a:xfrm>
          <a:prstGeom prst="wedgeRoundRectCallout">
            <a:avLst>
              <a:gd name="adj1" fmla="val -130703"/>
              <a:gd name="adj2" fmla="val -20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Transformed to SQL and is executed at the sever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</a:t>
            </a:r>
            <a:endParaRPr lang="bg-BG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ObjectContext</a:t>
            </a:r>
            <a:r>
              <a:rPr lang="en-US" dirty="0" smtClean="0"/>
              <a:t> allows modifying object properties and persisting them in the Database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Just load an entity, modify it and call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SaveChanges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()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ObjectContext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automatically tracks all changes made on its entity objects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609600" y="4343400"/>
            <a:ext cx="7924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 order = northwindEntities.Orders.First();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order.OrderDate = DateTime.Now;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context.SaveChanges();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114800" y="5585484"/>
            <a:ext cx="4495800" cy="891516"/>
          </a:xfrm>
          <a:prstGeom prst="wedgeRoundRectCallout">
            <a:avLst>
              <a:gd name="adj1" fmla="val -27259"/>
              <a:gd name="adj2" fmla="val -14885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will execute an SQL  SELECT to load the first order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33400" y="5585484"/>
            <a:ext cx="2667000" cy="891516"/>
          </a:xfrm>
          <a:prstGeom prst="wedgeRoundRectCallout">
            <a:avLst>
              <a:gd name="adj1" fmla="val 38678"/>
              <a:gd name="adj2" fmla="val -8235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will execute an SQL UPDATE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Data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228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Delete is done by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DeleteObject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()</a:t>
            </a:r>
            <a:r>
              <a:rPr lang="en-US" dirty="0" smtClean="0"/>
              <a:t> on the current entity collection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SaveChanges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()</a:t>
            </a:r>
            <a:r>
              <a:rPr lang="en-US" dirty="0" smtClean="0"/>
              <a:t> method performs the delete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609600" y="3474184"/>
            <a:ext cx="77724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 order = northwindEntities.Orders.First();</a:t>
            </a:r>
          </a:p>
          <a:p>
            <a:pPr lvl="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Mark the entity for deleting on the next save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northwindEntities.Orders.DeleteObject(order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northwindEntities.SaveChanges();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638800" y="4823484"/>
            <a:ext cx="2667000" cy="891516"/>
          </a:xfrm>
          <a:prstGeom prst="wedgeRoundRectCallout">
            <a:avLst>
              <a:gd name="adj1" fmla="val -64886"/>
              <a:gd name="adj2" fmla="val -3760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will execute an SQL DELETE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600200" y="1981200"/>
            <a:ext cx="5943600" cy="1295402"/>
          </a:xfrm>
        </p:spPr>
        <p:txBody>
          <a:bodyPr/>
          <a:lstStyle/>
          <a:p>
            <a:r>
              <a:rPr lang="en-US" dirty="0" smtClean="0"/>
              <a:t>CRUD Operations with EF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429000" y="3774280"/>
            <a:ext cx="22860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4098" name="Picture 2" descr="http://www.emaedsolutions.com/images/icon_operations_whit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33400"/>
            <a:ext cx="1536805" cy="121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0" name="Picture 4" descr="http://www.artistsvalley.com/images/icons/Database%20Application%20Icons/Grant%20Database%20Active/256x256/Grant%20Database%20Activ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6569">
            <a:off x="5408547" y="3737238"/>
            <a:ext cx="3202130" cy="2438400"/>
          </a:xfrm>
          <a:prstGeom prst="roundRect">
            <a:avLst>
              <a:gd name="adj" fmla="val 282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perspectiveHeroicExtremeLeftFacing"/>
            <a:lightRig rig="threePt" dir="t"/>
          </a:scene3d>
        </p:spPr>
      </p:pic>
      <p:pic>
        <p:nvPicPr>
          <p:cNvPr id="8" name="Picture 2" descr="C:\Trash\LINQ-to-SQL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4092">
            <a:off x="723694" y="3733433"/>
            <a:ext cx="2870995" cy="2405429"/>
          </a:xfrm>
          <a:prstGeom prst="roundRect">
            <a:avLst>
              <a:gd name="adj" fmla="val 3577"/>
            </a:avLst>
          </a:prstGeom>
          <a:noFill/>
          <a:scene3d>
            <a:camera prst="perspectiveRight" fov="7200000">
              <a:rot lat="290928" lon="20504047" rev="21599860"/>
            </a:camera>
            <a:lightRig rig="threePt" dir="t"/>
          </a:scene3d>
        </p:spPr>
      </p:pic>
      <p:pic>
        <p:nvPicPr>
          <p:cNvPr id="5121" name="Picture 1" descr="C:\Trash\table-r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13304"/>
            <a:ext cx="1600200" cy="1143000"/>
          </a:xfrm>
          <a:prstGeom prst="rect">
            <a:avLst/>
          </a:prstGeom>
          <a:noFill/>
        </p:spPr>
      </p:pic>
      <p:pic>
        <p:nvPicPr>
          <p:cNvPr id="5123" name="Picture 3" descr="http://www.jordangraves.com/wp-content/uploads/2009/03/icon_tool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5441">
            <a:off x="2900224" y="758694"/>
            <a:ext cx="1135046" cy="1009650"/>
          </a:xfrm>
          <a:prstGeom prst="rect">
            <a:avLst/>
          </a:prstGeom>
          <a:noFill/>
          <a:effectLst>
            <a:outerShdw blurRad="50800" dir="2700000" sx="109000" sy="109000" algn="tl" rotWithShape="0">
              <a:prstClr val="black">
                <a:alpha val="30000"/>
              </a:prst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5124" name="Picture 4" descr="C:\Trash\transaction-shee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724400"/>
            <a:ext cx="1262608" cy="1295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914400"/>
            <a:ext cx="5181600" cy="1143001"/>
          </a:xfrm>
        </p:spPr>
        <p:txBody>
          <a:bodyPr/>
          <a:lstStyle/>
          <a:p>
            <a:r>
              <a:rPr lang="en-US" dirty="0" smtClean="0"/>
              <a:t>Executing Native SQL Queries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286000"/>
            <a:ext cx="7924800" cy="569120"/>
          </a:xfrm>
        </p:spPr>
        <p:txBody>
          <a:bodyPr/>
          <a:lstStyle/>
          <a:p>
            <a:r>
              <a:rPr lang="en-US" dirty="0" smtClean="0"/>
              <a:t>Parameterless and Parameterized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92829"/>
            <a:ext cx="6400800" cy="325859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75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Executing Native Queries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190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Examples are shown in SQL Server but the same can be done for all the other databases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 smtClean="0"/>
              <a:t>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</a:t>
            </a:r>
            <a:r>
              <a:rPr lang="en-US" dirty="0" smtClean="0"/>
              <a:t> native queries can be executed as well</a:t>
            </a: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304800" y="2845832"/>
            <a:ext cx="8305800" cy="1802368"/>
          </a:xfrm>
          <a:prstGeom prst="roundRect">
            <a:avLst>
              <a:gd name="adj" fmla="val 2789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queryString = @"SELECT VALUE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Customer FROM NorthwindEntities.Customers AS Customer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WHERE Customer.City=='London'";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customerQuery = new ObjectQuery&lt;Customer&gt;(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queryString, northwindEntities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81000" y="4876800"/>
            <a:ext cx="8686800" cy="6096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smtClean="0"/>
              <a:t>The native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SQL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Query</a:t>
            </a:r>
            <a:r>
              <a:rPr lang="en-US" dirty="0" smtClean="0"/>
              <a:t> is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queryString </a:t>
            </a:r>
          </a:p>
        </p:txBody>
      </p:sp>
    </p:spTree>
    <p:extLst>
      <p:ext uri="{BB962C8B-B14F-4D97-AF65-F5344CB8AC3E}">
        <p14:creationId xmlns:p14="http://schemas.microsoft.com/office/powerpoint/2010/main" val="71484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Executing Native Queries</a:t>
            </a:r>
            <a:endParaRPr lang="en-US" dirty="0"/>
          </a:p>
        </p:txBody>
      </p:sp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457200" y="2322255"/>
            <a:ext cx="8305800" cy="2554545"/>
          </a:xfrm>
          <a:prstGeom prst="roundRect">
            <a:avLst>
              <a:gd name="adj" fmla="val 87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queryString = @"SELECT VALUE Customer FROM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NorthwindEntities.Customers AS Customer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WHERE Customer.City== @city";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customerQuery = new ObjectQuery&lt;Customer&gt;(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queryString, northwindEntities);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customerQuery.Parameters.Add(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new ObjectParameter("city", "London"));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1219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Native queries can also be parameterized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be done by using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Parameters.Add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(…);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0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2729" y="1484451"/>
            <a:ext cx="5943600" cy="990598"/>
          </a:xfrm>
        </p:spPr>
        <p:txBody>
          <a:bodyPr/>
          <a:lstStyle/>
          <a:p>
            <a:r>
              <a:rPr lang="en-US" dirty="0"/>
              <a:t>Executing Native </a:t>
            </a:r>
            <a:r>
              <a:rPr lang="en-US" dirty="0" smtClean="0"/>
              <a:t>SQL Queries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37127" y="2631278"/>
            <a:ext cx="4140074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6"/>
          <a:stretch/>
        </p:blipFill>
        <p:spPr bwMode="auto">
          <a:xfrm>
            <a:off x="304800" y="3695700"/>
            <a:ext cx="3943350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38164">
            <a:off x="4178364" y="3952150"/>
            <a:ext cx="5029200" cy="1038225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2438400" cy="128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547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en-US" dirty="0" smtClean="0"/>
              <a:t>The N+1 Query Problem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057399"/>
            <a:ext cx="7924800" cy="914400"/>
          </a:xfrm>
        </p:spPr>
        <p:txBody>
          <a:bodyPr/>
          <a:lstStyle/>
          <a:p>
            <a:r>
              <a:rPr lang="en-US" dirty="0" smtClean="0"/>
              <a:t>What is the N+1 Query Problem?</a:t>
            </a:r>
          </a:p>
          <a:p>
            <a:r>
              <a:rPr lang="en-US" dirty="0" smtClean="0"/>
              <a:t>How to avoid it?</a:t>
            </a:r>
            <a:endParaRPr lang="en-US" dirty="0"/>
          </a:p>
        </p:txBody>
      </p:sp>
      <p:pic>
        <p:nvPicPr>
          <p:cNvPr id="9218" name="Picture 2" descr="http://www.axiomint.com/images/mst/apr09/puzzle%20and%20magnifi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" r="3533" b="15897"/>
          <a:stretch/>
        </p:blipFill>
        <p:spPr bwMode="auto">
          <a:xfrm>
            <a:off x="1752600" y="3250474"/>
            <a:ext cx="5638800" cy="3302726"/>
          </a:xfrm>
          <a:prstGeom prst="roundRect">
            <a:avLst>
              <a:gd name="adj" fmla="val 1130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N+1 Query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N+1 Query Problem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Imagine a Database that contains tables Countries and Cities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are connected with one-to-many relationship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 want to print each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Country</a:t>
            </a:r>
            <a:r>
              <a:rPr lang="en-US" dirty="0" smtClean="0"/>
              <a:t> with the its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Cities</a:t>
            </a:r>
            <a:r>
              <a:rPr lang="en-US" dirty="0" smtClean="0"/>
              <a:t>: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609600" y="4215586"/>
            <a:ext cx="7924800" cy="21852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 smtClean="0"/>
              <a:t>foreach (var country in countriesEntities.Countries) </a:t>
            </a:r>
          </a:p>
          <a:p>
            <a:r>
              <a:rPr lang="en-US" noProof="1" smtClean="0"/>
              <a:t>{</a:t>
            </a:r>
          </a:p>
          <a:p>
            <a:pPr>
              <a:lnSpc>
                <a:spcPct val="70000"/>
              </a:lnSpc>
            </a:pPr>
            <a:r>
              <a:rPr lang="en-US" noProof="1" smtClean="0"/>
              <a:t>  Console.WriteLine(country.CountryName + "\nCities:");</a:t>
            </a:r>
          </a:p>
          <a:p>
            <a:r>
              <a:rPr lang="en-US" noProof="1" smtClean="0"/>
              <a:t>  foreach (var city in country.Cities) </a:t>
            </a:r>
          </a:p>
          <a:p>
            <a:r>
              <a:rPr lang="en-US" noProof="1"/>
              <a:t> </a:t>
            </a:r>
            <a:r>
              <a:rPr lang="en-US" noProof="1" smtClean="0"/>
              <a:t> {</a:t>
            </a:r>
          </a:p>
          <a:p>
            <a:pPr>
              <a:lnSpc>
                <a:spcPct val="70000"/>
              </a:lnSpc>
            </a:pPr>
            <a:r>
              <a:rPr lang="en-US" noProof="1" smtClean="0"/>
              <a:t>     Console.WriteLine("{0}", city.CityName);</a:t>
            </a:r>
          </a:p>
          <a:p>
            <a:pPr>
              <a:lnSpc>
                <a:spcPct val="70000"/>
              </a:lnSpc>
            </a:pPr>
            <a:r>
              <a:rPr lang="en-US" noProof="1" smtClean="0"/>
              <a:t>  }</a:t>
            </a:r>
          </a:p>
          <a:p>
            <a:pPr>
              <a:lnSpc>
                <a:spcPct val="70000"/>
              </a:lnSpc>
            </a:pPr>
            <a:r>
              <a:rPr lang="en-US" noProof="1" smtClean="0"/>
              <a:t>}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1574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620000" cy="685800"/>
          </a:xfrm>
        </p:spPr>
        <p:txBody>
          <a:bodyPr/>
          <a:lstStyle/>
          <a:p>
            <a:r>
              <a:rPr lang="en-US" dirty="0" smtClean="0"/>
              <a:t>Introduction to ORM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926679"/>
            <a:ext cx="7620000" cy="569120"/>
          </a:xfrm>
        </p:spPr>
        <p:txBody>
          <a:bodyPr/>
          <a:lstStyle/>
          <a:p>
            <a:r>
              <a:rPr lang="en-US" dirty="0" smtClean="0"/>
              <a:t>Object-Relational Mapping (ORM) Technologies</a:t>
            </a:r>
            <a:endParaRPr lang="bg-BG" dirty="0"/>
          </a:p>
        </p:txBody>
      </p:sp>
      <p:pic>
        <p:nvPicPr>
          <p:cNvPr id="26626" name="Picture 2" descr="http://www.rbwm.gov.uk/travel/MapIcons/ZoomI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572000"/>
            <a:ext cx="2171700" cy="217170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isometricTopUp"/>
            <a:lightRig rig="threePt" dir="t"/>
          </a:scene3d>
        </p:spPr>
      </p:pic>
      <p:pic>
        <p:nvPicPr>
          <p:cNvPr id="26628" name="Picture 4" descr="http://www.gloucestercathedral.org.uk/map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6048">
            <a:off x="4785638" y="609030"/>
            <a:ext cx="3756178" cy="2177128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HeroicExtremeLeftFacing"/>
            <a:lightRig rig="threePt" dir="t"/>
          </a:scene3d>
        </p:spPr>
      </p:pic>
      <p:pic>
        <p:nvPicPr>
          <p:cNvPr id="27650" name="Picture 2" descr="http://nettuts.s3.amazonaws.com/510_webFramework/images/orm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199">
            <a:off x="1515745" y="606638"/>
            <a:ext cx="3002514" cy="224824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ContrastingRightFacing"/>
            <a:lightRig rig="threePt" dir="t"/>
          </a:scene3d>
        </p:spPr>
      </p:pic>
      <p:pic>
        <p:nvPicPr>
          <p:cNvPr id="7" name="Picture 6" descr="http://www.artistsvalley.com/images/icons/Database%20Application%20Icons/SQL%20Script%20Filter/256x256/SQL%20Script%20Filter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648200"/>
            <a:ext cx="1828800" cy="1828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30141"/>
            <a:ext cx="7086600" cy="914400"/>
          </a:xfrm>
        </p:spPr>
        <p:txBody>
          <a:bodyPr/>
          <a:lstStyle/>
          <a:p>
            <a:r>
              <a:rPr lang="en-US" dirty="0" smtClean="0"/>
              <a:t>The N+1 Query Problem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609600" y="1653516"/>
            <a:ext cx="7924800" cy="21852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 smtClean="0"/>
              <a:t>foreach (var country in countriesEntities.Countries) </a:t>
            </a:r>
          </a:p>
          <a:p>
            <a:r>
              <a:rPr lang="en-US" noProof="1" smtClean="0"/>
              <a:t>{</a:t>
            </a:r>
          </a:p>
          <a:p>
            <a:pPr>
              <a:lnSpc>
                <a:spcPct val="70000"/>
              </a:lnSpc>
            </a:pPr>
            <a:r>
              <a:rPr lang="en-US" noProof="1" smtClean="0"/>
              <a:t>  Console.WriteLine(country.CountryName + "\nCities:");</a:t>
            </a:r>
          </a:p>
          <a:p>
            <a:r>
              <a:rPr lang="en-US" noProof="1" smtClean="0"/>
              <a:t>  foreach (var city in country.Cities) </a:t>
            </a:r>
          </a:p>
          <a:p>
            <a:r>
              <a:rPr lang="en-US" noProof="1"/>
              <a:t> </a:t>
            </a:r>
            <a:r>
              <a:rPr lang="en-US" noProof="1" smtClean="0"/>
              <a:t> {</a:t>
            </a:r>
          </a:p>
          <a:p>
            <a:pPr>
              <a:lnSpc>
                <a:spcPct val="70000"/>
              </a:lnSpc>
            </a:pPr>
            <a:r>
              <a:rPr lang="en-US" noProof="1" smtClean="0"/>
              <a:t>     Console.WriteLine("{0}", city.CityName);</a:t>
            </a:r>
          </a:p>
          <a:p>
            <a:pPr>
              <a:lnSpc>
                <a:spcPct val="70000"/>
              </a:lnSpc>
            </a:pPr>
            <a:r>
              <a:rPr lang="en-US" noProof="1" smtClean="0"/>
              <a:t>  }</a:t>
            </a:r>
          </a:p>
          <a:p>
            <a:pPr>
              <a:lnSpc>
                <a:spcPct val="70000"/>
              </a:lnSpc>
            </a:pPr>
            <a:r>
              <a:rPr lang="en-US" noProof="1" smtClean="0"/>
              <a:t>}</a:t>
            </a:r>
            <a:endParaRPr lang="en-US" noProof="1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486400" y="762000"/>
            <a:ext cx="2667000" cy="891516"/>
          </a:xfrm>
          <a:prstGeom prst="wedgeRoundRectCallout">
            <a:avLst>
              <a:gd name="adj1" fmla="val -3729"/>
              <a:gd name="adj2" fmla="val 5539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One Query to the Database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85800" y="762000"/>
            <a:ext cx="4648200" cy="891516"/>
          </a:xfrm>
          <a:prstGeom prst="wedgeRoundRectCallout">
            <a:avLst>
              <a:gd name="adj1" fmla="val 44118"/>
              <a:gd name="adj2" fmla="val 11726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N Queries to the Database (one for each Country)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152400" y="3886200"/>
            <a:ext cx="8763000" cy="287271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All in all N+1 queries to the Database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Imagine there are 100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Countries</a:t>
            </a:r>
            <a:r>
              <a:rPr lang="en-US" dirty="0" smtClean="0"/>
              <a:t> and each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Country</a:t>
            </a:r>
            <a:r>
              <a:rPr lang="en-US" dirty="0" smtClean="0"/>
              <a:t> has at least 100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ities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That is at least 10000 queries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Too many queries</a:t>
            </a:r>
          </a:p>
        </p:txBody>
      </p:sp>
    </p:spTree>
    <p:extLst>
      <p:ext uri="{BB962C8B-B14F-4D97-AF65-F5344CB8AC3E}">
        <p14:creationId xmlns:p14="http://schemas.microsoft.com/office/powerpoint/2010/main" val="192189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Resolving the N+1 Query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Fortunately there is a way to avoid this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304800" y="2590800"/>
            <a:ext cx="85344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 smtClean="0"/>
              <a:t>foreach (var country in countriesEntities.Countries.</a:t>
            </a:r>
          </a:p>
          <a:p>
            <a:r>
              <a:rPr lang="en-US" noProof="1" smtClean="0"/>
              <a:t>                         Include("Cities"))</a:t>
            </a:r>
          </a:p>
          <a:p>
            <a:r>
              <a:rPr lang="en-US" noProof="1" smtClean="0"/>
              <a:t>{</a:t>
            </a:r>
          </a:p>
          <a:p>
            <a:r>
              <a:rPr lang="en-US" noProof="1" smtClean="0"/>
              <a:t>   foreach (var city in country.Cities)</a:t>
            </a:r>
          </a:p>
          <a:p>
            <a:r>
              <a:rPr lang="en-US" noProof="1" smtClean="0"/>
              <a:t>   {</a:t>
            </a:r>
          </a:p>
          <a:p>
            <a:r>
              <a:rPr lang="en-US" noProof="1" smtClean="0"/>
              <a:t>      Console.WriteLine(" {0}", city.CityName);</a:t>
            </a:r>
          </a:p>
          <a:p>
            <a:r>
              <a:rPr lang="en-US" noProof="1" smtClean="0"/>
              <a:t>   }</a:t>
            </a:r>
          </a:p>
          <a:p>
            <a:r>
              <a:rPr lang="en-US" noProof="1" smtClean="0"/>
              <a:t>}</a:t>
            </a:r>
            <a:endParaRPr lang="en-US" noProof="1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2286000" y="1600200"/>
            <a:ext cx="5943600" cy="891516"/>
          </a:xfrm>
          <a:prstGeom prst="wedgeRoundRectCallout">
            <a:avLst>
              <a:gd name="adj1" fmla="val -274"/>
              <a:gd name="adj2" fmla="val 10301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Using 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Include(…)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method 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only one query is made to the Database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019800" y="3240345"/>
            <a:ext cx="2895600" cy="891516"/>
          </a:xfrm>
          <a:prstGeom prst="wedgeRoundRectCallout">
            <a:avLst>
              <a:gd name="adj1" fmla="val -55104"/>
              <a:gd name="adj2" fmla="val 635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No Additional Queries are made</a:t>
            </a:r>
            <a:endParaRPr lang="en-US" sz="2600" b="1" noProof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94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57400" y="1183480"/>
            <a:ext cx="5181600" cy="1447798"/>
          </a:xfrm>
        </p:spPr>
        <p:txBody>
          <a:bodyPr/>
          <a:lstStyle/>
          <a:p>
            <a:r>
              <a:rPr lang="en-US" dirty="0" smtClean="0"/>
              <a:t>Resolving the N+1 Query Problem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752600" y="2555080"/>
            <a:ext cx="5638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6146" name="Picture 2" descr="http://a124.e.akamai.net/f/124/5462/2d/images.element5.com/pimages/P300371393/BIG/Magnifier-1.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021" y="3495568"/>
            <a:ext cx="4952764" cy="260043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0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1000" y="1752600"/>
            <a:ext cx="4724400" cy="1752598"/>
          </a:xfrm>
        </p:spPr>
        <p:txBody>
          <a:bodyPr/>
          <a:lstStyle/>
          <a:p>
            <a:r>
              <a:rPr lang="en-US" dirty="0" smtClean="0"/>
              <a:t>Joining and Grouping 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1000" y="3164678"/>
            <a:ext cx="4724400" cy="569120"/>
          </a:xfrm>
        </p:spPr>
        <p:txBody>
          <a:bodyPr/>
          <a:lstStyle/>
          <a:p>
            <a:r>
              <a:rPr lang="en-US" dirty="0" smtClean="0"/>
              <a:t>Join and Group Using LINQ</a:t>
            </a:r>
            <a:endParaRPr lang="en-US" dirty="0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19200"/>
            <a:ext cx="2438400" cy="237744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948112"/>
            <a:ext cx="5124502" cy="2376488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95725"/>
            <a:ext cx="256222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799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Tables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working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</a:t>
            </a:r>
            <a:r>
              <a:rPr lang="en-US" dirty="0" smtClean="0"/>
              <a:t> 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LINQ</a:t>
            </a:r>
            <a:r>
              <a:rPr lang="en-US" dirty="0" smtClean="0"/>
              <a:t> is available</a:t>
            </a:r>
          </a:p>
          <a:p>
            <a:pPr lvl="1"/>
            <a:r>
              <a:rPr lang="en-US" dirty="0" smtClean="0"/>
              <a:t>That means that joining two Entities is the same as joining two collections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2400" y="3886200"/>
            <a:ext cx="8839200" cy="2638396"/>
          </a:xfrm>
          <a:prstGeom prst="rect">
            <a:avLst/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customerSupplier  =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customer in northwindEntities.Customers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join supplier in northwindEntities.Suppliers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 customer.Country equals supplier.Country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select new {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CustomerName = customer.CompanyName,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Supplier = supplier.CompanyName,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Country = customer.Country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3352799" y="2667000"/>
            <a:ext cx="5638801" cy="1545202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northwindEntities.Customers.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Join(northwindEntities.Suppliers,             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(c=&gt;c.Country), (s=&gt;s.Country), (c,s)=&gt;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{Customer = c.CompanyName, Supplier =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s.CompanyName, Country = c.Country });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52400" y="2668845"/>
            <a:ext cx="3048000" cy="891516"/>
          </a:xfrm>
          <a:prstGeom prst="wedgeRoundRectCallout">
            <a:avLst>
              <a:gd name="adj1" fmla="val 56804"/>
              <a:gd name="adj2" fmla="val 5763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U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sing Join Extention Method</a:t>
            </a:r>
            <a:endParaRPr lang="en-US" sz="2600" b="1" noProof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13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Tables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914400"/>
            <a:ext cx="8534400" cy="1600200"/>
          </a:xfrm>
        </p:spPr>
        <p:txBody>
          <a:bodyPr/>
          <a:lstStyle/>
          <a:p>
            <a:r>
              <a:rPr lang="en-US" dirty="0" smtClean="0"/>
              <a:t>Grouping also can be done by using LINQ</a:t>
            </a:r>
          </a:p>
          <a:p>
            <a:pPr lvl="1"/>
            <a:r>
              <a:rPr lang="en-US" dirty="0" smtClean="0"/>
              <a:t>Again grouping is the same as with a collection in LINQ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3200400"/>
            <a:ext cx="7772400" cy="1376513"/>
          </a:xfrm>
          <a:prstGeom prst="rect">
            <a:avLst/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groupedCustomers = </a:t>
            </a:r>
            <a:endParaRPr lang="en-US" sz="2000" b="1" dirty="0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from </a:t>
            </a: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customer in northwindEntities.Customers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group </a:t>
            </a: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customer by </a:t>
            </a: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Customer.Country</a:t>
            </a: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660400" y="5321728"/>
            <a:ext cx="7797800" cy="1079072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groupedCustomers = </a:t>
            </a:r>
            <a:endParaRPr lang="en-US" sz="2000" b="1" dirty="0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northwindEntities.Customers.GroupBy(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customer </a:t>
            </a: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customer.Country);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04800" y="2590800"/>
            <a:ext cx="8534400" cy="5334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Using LINQ</a:t>
            </a:r>
            <a:endParaRPr lang="en-US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304800" y="4648200"/>
            <a:ext cx="8534400" cy="5334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dirty="0" smtClean="0"/>
              <a:t>Using Extension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3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1676400"/>
            <a:ext cx="5943600" cy="1447798"/>
          </a:xfrm>
        </p:spPr>
        <p:txBody>
          <a:bodyPr/>
          <a:lstStyle/>
          <a:p>
            <a:r>
              <a:rPr lang="en-US" dirty="0" smtClean="0"/>
              <a:t>Joining and Grouping 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3048000"/>
            <a:ext cx="59436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0"/>
            <a:ext cx="28956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810000"/>
            <a:ext cx="4267200" cy="26098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709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1371599"/>
          </a:xfrm>
        </p:spPr>
        <p:txBody>
          <a:bodyPr/>
          <a:lstStyle/>
          <a:p>
            <a:r>
              <a:rPr lang="en-US" dirty="0" smtClean="0"/>
              <a:t>Attaching and Detaching Objects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648200"/>
            <a:ext cx="3009900" cy="1805940"/>
          </a:xfrm>
          <a:prstGeom prst="roundRect">
            <a:avLst>
              <a:gd name="adj" fmla="val 688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082415"/>
            <a:ext cx="1828800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44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Attaching and Detaching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029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the Entity </a:t>
            </a:r>
            <a:r>
              <a:rPr lang="en-US" dirty="0" smtClean="0"/>
              <a:t>Framework, </a:t>
            </a:r>
            <a:r>
              <a:rPr lang="en-US" dirty="0"/>
              <a:t>objects can be attached to or detached from an object </a:t>
            </a:r>
            <a:r>
              <a:rPr lang="en-US" dirty="0" smtClean="0"/>
              <a:t>context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Attached objects </a:t>
            </a:r>
            <a:r>
              <a:rPr lang="en-US" dirty="0"/>
              <a:t>are tracked and managed by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ObjectContext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Detached </a:t>
            </a:r>
            <a:r>
              <a:rPr lang="en-US" dirty="0"/>
              <a:t>objects are not referenced by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7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Attaching Detached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When a query is executed inside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ObjectContext</a:t>
            </a:r>
            <a:r>
              <a:rPr lang="en-US" dirty="0" smtClean="0"/>
              <a:t>, </a:t>
            </a:r>
            <a:r>
              <a:rPr lang="en-US" dirty="0"/>
              <a:t>the returned objects are automatically attached </a:t>
            </a:r>
            <a:r>
              <a:rPr lang="en-US" dirty="0" smtClean="0"/>
              <a:t>to 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might </a:t>
            </a:r>
            <a:r>
              <a:rPr lang="en-US" dirty="0"/>
              <a:t>attach objects that have </a:t>
            </a:r>
            <a:r>
              <a:rPr lang="en-US" dirty="0" smtClean="0"/>
              <a:t>been previously detached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33800"/>
            <a:ext cx="6019800" cy="215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763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Technologies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Object-Relational Mapping (ORM)</a:t>
            </a:r>
            <a:r>
              <a:rPr lang="en-US" dirty="0" smtClean="0"/>
              <a:t> is a programming technique for automatic mapping and converting data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Between relational database tables and object-oriented classes and 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ORM creates a “virtual object database“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Which can be used from within the programming language, e.g. C# or Java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ORM frameworks</a:t>
            </a:r>
            <a:r>
              <a:rPr lang="en-US" dirty="0" smtClean="0"/>
              <a:t> automate ORM process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A.k.a.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object-relational persistence frameworks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Detaching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14009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When an object </a:t>
            </a:r>
            <a:r>
              <a:rPr lang="en-US" smtClean="0"/>
              <a:t>is detached?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When we obtain the object from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ObjectContext</a:t>
            </a:r>
            <a:r>
              <a:rPr lang="en-US" dirty="0" smtClean="0"/>
              <a:t> and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Dispose</a:t>
            </a:r>
            <a:r>
              <a:rPr lang="en-US" dirty="0" smtClean="0"/>
              <a:t> 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Detach the object manually</a:t>
            </a:r>
          </a:p>
          <a:p>
            <a:pPr marL="800100" lvl="2" indent="-150813">
              <a:lnSpc>
                <a:spcPct val="100000"/>
              </a:lnSpc>
            </a:pPr>
            <a:r>
              <a:rPr lang="en-US" dirty="0" smtClean="0"/>
              <a:t>By calling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Detach</a:t>
            </a:r>
            <a:r>
              <a:rPr lang="en-US" dirty="0" smtClean="0"/>
              <a:t>(…) method of the entity set</a:t>
            </a:r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609600" y="3609609"/>
            <a:ext cx="7924800" cy="2943591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Product GetProduct(int id)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using (NorthwindEntities northwindEntities =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NorthwindEntities())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northwindEntities.Products.First(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p =&gt; p.ProductID == id);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85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Attaching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When we want to update the detached object we need to reattach it and the update it</a:t>
            </a:r>
          </a:p>
          <a:p>
            <a:pPr marL="342900" lvl="1" indent="-100013">
              <a:lnSpc>
                <a:spcPct val="100000"/>
              </a:lnSpc>
            </a:pPr>
            <a:r>
              <a:rPr lang="en-US" dirty="0" smtClean="0"/>
              <a:t>Done by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Attach(…)</a:t>
            </a:r>
            <a:r>
              <a:rPr lang="en-US" dirty="0" smtClean="0"/>
              <a:t> method of the entity set</a:t>
            </a:r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609600" y="2743200"/>
            <a:ext cx="7924800" cy="3254344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UpdateProduct(Product product)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using (NorthwindEntities northwindEntities =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NorthwindEntities())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northwindEntities.Products.Attach(product);</a:t>
            </a:r>
          </a:p>
          <a:p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product.UnitPrice = 123m;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northwindEntities.SaveChanges();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90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Attaching and Detaching Objects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980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16300"/>
            <a:ext cx="3162300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753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38600" y="2657853"/>
            <a:ext cx="44713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b="1" dirty="0" smtClean="0"/>
              <a:t>Questions?</a:t>
            </a:r>
            <a:endParaRPr lang="bg-BG" sz="6600" b="1" dirty="0"/>
          </a:p>
        </p:txBody>
      </p:sp>
      <p:pic>
        <p:nvPicPr>
          <p:cNvPr id="58370" name="Picture 2" descr="http://bp2.blogger.com/_Khl4_roRjxE/R-u4vrznNZI/AAAAAAAAAww/2TzrbPzcSF4/s320/questionmark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04060">
            <a:off x="887688" y="1972053"/>
            <a:ext cx="2720424" cy="3943350"/>
          </a:xfrm>
          <a:prstGeom prst="roundRect">
            <a:avLst>
              <a:gd name="adj" fmla="val 5217"/>
            </a:avLst>
          </a:prstGeom>
          <a:noFill/>
        </p:spPr>
      </p:pic>
      <p:sp>
        <p:nvSpPr>
          <p:cNvPr id="5" name="TextBox 4"/>
          <p:cNvSpPr txBox="1"/>
          <p:nvPr/>
        </p:nvSpPr>
        <p:spPr>
          <a:xfrm rot="9535351" flipH="1">
            <a:off x="4341655" y="4049274"/>
            <a:ext cx="949687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1186146" flipH="1">
            <a:off x="6109757" y="50886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17269785" flipH="1">
            <a:off x="6974975" y="3604033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2627025" flipH="1">
            <a:off x="5528586" y="3914824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LINQ to SQL</a:t>
            </a:r>
            <a:endParaRPr kumimoji="0" lang="bg-BG" sz="4000" b="1" i="0" u="none" strike="noStrike" kern="1200" cap="none" spc="0" normalizeH="0" baseline="0" noProof="0" dirty="0">
              <a:ln w="500"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 rot="3562347" flipH="1">
            <a:off x="7473701" y="1081659"/>
            <a:ext cx="949687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dirty="0">
              <a:solidFill>
                <a:schemeClr val="accent3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17479266" flipH="1">
            <a:off x="4521220" y="833892"/>
            <a:ext cx="584096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8014465" flipH="1">
            <a:off x="5620480" y="2058317"/>
            <a:ext cx="58409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8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801687"/>
            <a:ext cx="8839200" cy="5827713"/>
          </a:xfrm>
        </p:spPr>
        <p:txBody>
          <a:bodyPr/>
          <a:lstStyle/>
          <a:p>
            <a:pPr marL="452438" indent="-452438">
              <a:lnSpc>
                <a:spcPct val="100000"/>
              </a:lnSpc>
              <a:spcBef>
                <a:spcPts val="300"/>
              </a:spcBef>
              <a:buFontTx/>
              <a:buAutoNum type="arabicPeriod"/>
              <a:tabLst/>
            </a:pPr>
            <a:r>
              <a:rPr lang="en-US" sz="2800" dirty="0"/>
              <a:t>Using </a:t>
            </a:r>
            <a:r>
              <a:rPr lang="en-US" sz="2800" dirty="0" smtClean="0"/>
              <a:t>the Visual </a:t>
            </a:r>
            <a:r>
              <a:rPr lang="en-US" sz="2800" dirty="0"/>
              <a:t>Studio </a:t>
            </a:r>
            <a:r>
              <a:rPr lang="en-US" sz="2800" dirty="0" smtClean="0"/>
              <a:t>Entity Framework designer </a:t>
            </a:r>
            <a:r>
              <a:rPr lang="en-US" sz="2800" dirty="0"/>
              <a:t>create a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ObjectContext</a:t>
            </a:r>
            <a:r>
              <a:rPr lang="en-US" sz="2800" dirty="0" smtClean="0"/>
              <a:t> for the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Northwind</a:t>
            </a:r>
            <a:r>
              <a:rPr lang="en-US" sz="2800" dirty="0" smtClean="0"/>
              <a:t> database</a:t>
            </a:r>
            <a:endParaRPr lang="en-US" sz="2800" dirty="0"/>
          </a:p>
          <a:p>
            <a:pPr marL="452438" indent="-452438">
              <a:lnSpc>
                <a:spcPct val="100000"/>
              </a:lnSpc>
              <a:spcBef>
                <a:spcPts val="300"/>
              </a:spcBef>
              <a:buFontTx/>
              <a:buAutoNum type="arabicPeriod"/>
              <a:tabLst/>
            </a:pPr>
            <a:r>
              <a:rPr lang="en-US" sz="2800" dirty="0"/>
              <a:t>Create a </a:t>
            </a:r>
            <a:r>
              <a:rPr lang="en-US" sz="2800" dirty="0" smtClean="0"/>
              <a:t>DAO class </a:t>
            </a:r>
            <a:r>
              <a:rPr lang="en-US" sz="2800" dirty="0"/>
              <a:t>with static methods </a:t>
            </a:r>
            <a:r>
              <a:rPr lang="en-US" sz="2800" dirty="0" smtClean="0"/>
              <a:t>which </a:t>
            </a:r>
            <a:r>
              <a:rPr lang="en-US" sz="2800" dirty="0"/>
              <a:t>provide functionality for inserting, </a:t>
            </a:r>
            <a:r>
              <a:rPr lang="en-US" sz="2800" dirty="0" smtClean="0"/>
              <a:t>modifying </a:t>
            </a:r>
            <a:r>
              <a:rPr lang="en-US" sz="2800" dirty="0"/>
              <a:t>and deleting customers</a:t>
            </a:r>
            <a:r>
              <a:rPr lang="en-US" sz="2800" dirty="0" smtClean="0"/>
              <a:t>. Write a testing class.</a:t>
            </a:r>
            <a:endParaRPr lang="en-US" sz="2800" dirty="0"/>
          </a:p>
          <a:p>
            <a:pPr marL="452438" indent="-452438">
              <a:lnSpc>
                <a:spcPct val="100000"/>
              </a:lnSpc>
              <a:spcBef>
                <a:spcPts val="300"/>
              </a:spcBef>
              <a:buFontTx/>
              <a:buAutoNum type="arabicPeriod"/>
              <a:tabLst/>
            </a:pPr>
            <a:r>
              <a:rPr lang="en-US" sz="2800" dirty="0" smtClean="0"/>
              <a:t>Write </a:t>
            </a:r>
            <a:r>
              <a:rPr lang="en-US" sz="2800" dirty="0"/>
              <a:t>a method that </a:t>
            </a:r>
            <a:r>
              <a:rPr lang="en-US" sz="2800" dirty="0" smtClean="0"/>
              <a:t>finds </a:t>
            </a:r>
            <a:r>
              <a:rPr lang="en-US" sz="2800" dirty="0"/>
              <a:t>all customers </a:t>
            </a:r>
            <a:r>
              <a:rPr lang="en-US" sz="2800" dirty="0" smtClean="0"/>
              <a:t>who have orders made in 1997 </a:t>
            </a:r>
            <a:r>
              <a:rPr lang="en-US" sz="2800" dirty="0"/>
              <a:t>and </a:t>
            </a:r>
            <a:r>
              <a:rPr lang="en-US" sz="2800" dirty="0" smtClean="0"/>
              <a:t>shipped to Canada.</a:t>
            </a:r>
          </a:p>
          <a:p>
            <a:pPr marL="452438" indent="-452438">
              <a:lnSpc>
                <a:spcPct val="100000"/>
              </a:lnSpc>
              <a:spcBef>
                <a:spcPts val="300"/>
              </a:spcBef>
              <a:buFontTx/>
              <a:buAutoNum type="arabicPeriod"/>
              <a:tabLst/>
            </a:pPr>
            <a:r>
              <a:rPr lang="en-US" sz="2800" dirty="0" smtClean="0"/>
              <a:t>Implement previous by using native SQL query and executing it through the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ObjectContext</a:t>
            </a:r>
            <a:r>
              <a:rPr lang="en-US" sz="2800" dirty="0" smtClean="0"/>
              <a:t>.</a:t>
            </a:r>
          </a:p>
          <a:p>
            <a:pPr marL="452438" indent="-452438">
              <a:lnSpc>
                <a:spcPct val="100000"/>
              </a:lnSpc>
              <a:spcBef>
                <a:spcPts val="300"/>
              </a:spcBef>
              <a:buFontTx/>
              <a:buAutoNum type="arabicPeriod"/>
              <a:tabLst/>
            </a:pPr>
            <a:r>
              <a:rPr lang="en-US" sz="2800" dirty="0" smtClean="0"/>
              <a:t>Write a method that finds all the sales by specified region and period (start / end dates).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</a:t>
            </a:r>
            <a:r>
              <a:rPr lang="en-US" dirty="0"/>
              <a:t>(2)</a:t>
            </a:r>
            <a:endParaRPr lang="bg-BG" dirty="0"/>
          </a:p>
        </p:txBody>
      </p:sp>
      <p:sp>
        <p:nvSpPr>
          <p:cNvPr id="501763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914401"/>
            <a:ext cx="8839200" cy="5751512"/>
          </a:xfrm>
        </p:spPr>
        <p:txBody>
          <a:bodyPr/>
          <a:lstStyle/>
          <a:p>
            <a:pPr marL="452438" indent="-452438">
              <a:buFont typeface="+mj-lt"/>
              <a:buAutoNum type="arabicPeriod" startAt="6"/>
              <a:tabLst/>
            </a:pPr>
            <a:r>
              <a:rPr lang="en-US" sz="2800" dirty="0" smtClean="0"/>
              <a:t>Create a database called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NorthwindTwin</a:t>
            </a:r>
            <a:r>
              <a:rPr lang="en-US" sz="2800" dirty="0" smtClean="0"/>
              <a:t> with the same structure as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Northwind</a:t>
            </a:r>
            <a:r>
              <a:rPr lang="en-US" sz="2800" dirty="0" smtClean="0"/>
              <a:t> using the features from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ObjectContext</a:t>
            </a:r>
            <a:r>
              <a:rPr lang="en-US" sz="2800" dirty="0" smtClean="0"/>
              <a:t>. Find for the API for schema generation in MSDN or in Google.</a:t>
            </a:r>
          </a:p>
          <a:p>
            <a:pPr marL="452438" indent="-452438">
              <a:buFont typeface="+mj-lt"/>
              <a:buAutoNum type="arabicPeriod" startAt="6"/>
              <a:tabLst/>
            </a:pPr>
            <a:r>
              <a:rPr lang="en-US" sz="2800" dirty="0" smtClean="0"/>
              <a:t>Try to open two different data contexts and perform concurrent changes on the same records. What will happen at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SaveChanges()</a:t>
            </a:r>
            <a:r>
              <a:rPr lang="en-US" sz="2800" dirty="0" smtClean="0"/>
              <a:t>? How to deal with it?</a:t>
            </a:r>
          </a:p>
          <a:p>
            <a:pPr marL="452438" indent="-452438">
              <a:buFontTx/>
              <a:buAutoNum type="arabicPeriod" startAt="6"/>
              <a:tabLst/>
            </a:pPr>
            <a:r>
              <a:rPr lang="en-US" sz="2800" dirty="0" smtClean="0"/>
              <a:t>By inheriting the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Employee</a:t>
            </a:r>
            <a:r>
              <a:rPr lang="en-US" sz="2800" dirty="0" smtClean="0"/>
              <a:t> entity class create </a:t>
            </a:r>
            <a:r>
              <a:rPr lang="en-US" sz="2800" dirty="0"/>
              <a:t>a class which allows </a:t>
            </a:r>
            <a:r>
              <a:rPr lang="en-US" sz="2800" dirty="0" smtClean="0"/>
              <a:t>employees to </a:t>
            </a:r>
            <a:r>
              <a:rPr lang="en-US" sz="2800" dirty="0"/>
              <a:t>access </a:t>
            </a:r>
            <a:r>
              <a:rPr lang="en-US" sz="2800" dirty="0" smtClean="0"/>
              <a:t>their corresponding </a:t>
            </a:r>
            <a:r>
              <a:rPr lang="en-US" sz="2800" dirty="0"/>
              <a:t>territories as property </a:t>
            </a:r>
            <a:r>
              <a:rPr lang="en-US" sz="2800" dirty="0" smtClean="0"/>
              <a:t>of type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EntitySet&lt;T&gt;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Homework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2438" indent="-452438">
              <a:buFont typeface="+mj-lt"/>
              <a:buAutoNum type="arabicPeriod" startAt="9"/>
              <a:tabLst/>
            </a:pPr>
            <a:r>
              <a:rPr lang="en-US" sz="2800" dirty="0" smtClean="0"/>
              <a:t>Create a method that places a new order in the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Northwind</a:t>
            </a:r>
            <a:r>
              <a:rPr lang="en-US" sz="2800" dirty="0" smtClean="0"/>
              <a:t> database. The order should contain several order items. Use transaction to ensure the data consistency.</a:t>
            </a:r>
          </a:p>
          <a:p>
            <a:pPr marL="452438" indent="-452438">
              <a:buFont typeface="+mj-lt"/>
              <a:buAutoNum type="arabicPeriod" startAt="9"/>
              <a:tabLst/>
            </a:pPr>
            <a:r>
              <a:rPr lang="en-US" sz="2800" dirty="0" smtClean="0"/>
              <a:t>Create a stored procedures in the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Northwind</a:t>
            </a:r>
            <a:r>
              <a:rPr lang="en-US" sz="2800" dirty="0" smtClean="0"/>
              <a:t> database for finding the total incomes for given supplier name and period (start date, end date). Implement a C# method that calls the stored procedure and returns the retuned record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Frameworks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ORM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frameworks</a:t>
            </a:r>
            <a:r>
              <a:rPr lang="en-US" dirty="0" smtClean="0"/>
              <a:t> typically provide the following functionality: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Creating object model by database schema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Creating database schema by object model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Querying data by object-oriented API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Data manipulation operations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CRUD</a:t>
            </a:r>
            <a:r>
              <a:rPr lang="en-US" dirty="0" smtClean="0"/>
              <a:t> – create, retrieve, update, delete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ORM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frameworks</a:t>
            </a:r>
            <a:r>
              <a:rPr lang="en-US" dirty="0" smtClean="0"/>
              <a:t> automatically generate SQL to perform the requested data operations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Mapping – Example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Database and Entities mapping diagrams for a subset of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Northwind</a:t>
            </a:r>
            <a:r>
              <a:rPr lang="en-US" dirty="0" smtClean="0"/>
              <a:t> database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 descr="Cc161164.LINQtoRelDataFig1(en-us,MSDN.10)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48" y="3200400"/>
            <a:ext cx="3061252" cy="3200400"/>
          </a:xfrm>
          <a:prstGeom prst="roundRect">
            <a:avLst>
              <a:gd name="adj" fmla="val 17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609600" y="2196703"/>
            <a:ext cx="2819400" cy="851297"/>
          </a:xfrm>
          <a:prstGeom prst="wedgeRoundRectCallout">
            <a:avLst>
              <a:gd name="adj1" fmla="val -2525"/>
              <a:gd name="adj2" fmla="val 8789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Relational database schema</a:t>
            </a:r>
            <a:endParaRPr lang="en-US" sz="26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Rounded Rectangular Callout 7"/>
          <p:cNvSpPr>
            <a:spLocks noChangeArrowheads="1"/>
          </p:cNvSpPr>
          <p:nvPr/>
        </p:nvSpPr>
        <p:spPr bwMode="auto">
          <a:xfrm>
            <a:off x="5867400" y="2057400"/>
            <a:ext cx="2362200" cy="851297"/>
          </a:xfrm>
          <a:prstGeom prst="wedgeRoundRectCallout">
            <a:avLst>
              <a:gd name="adj1" fmla="val -40516"/>
              <a:gd name="adj2" fmla="val 8903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ORM Entities (C# Classes)</a:t>
            </a:r>
            <a:endParaRPr lang="en-US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04629" flipV="1">
            <a:off x="3262164" y="5479687"/>
            <a:ext cx="618484" cy="42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736" y="3200400"/>
            <a:ext cx="2714264" cy="3200400"/>
          </a:xfrm>
          <a:prstGeom prst="roundRect">
            <a:avLst>
              <a:gd name="adj" fmla="val 17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loud 8"/>
          <p:cNvSpPr/>
          <p:nvPr/>
        </p:nvSpPr>
        <p:spPr>
          <a:xfrm>
            <a:off x="3200400" y="4343400"/>
            <a:ext cx="2362200" cy="1371600"/>
          </a:xfrm>
          <a:prstGeom prst="cloud">
            <a:avLst/>
          </a:prstGeom>
          <a:solidFill>
            <a:srgbClr val="6E7D7B"/>
          </a:solidFill>
          <a:ln w="31750" cap="rnd">
            <a:solidFill>
              <a:schemeClr val="accent5">
                <a:lumMod val="20000"/>
                <a:lumOff val="80000"/>
                <a:alpha val="25000"/>
              </a:schemeClr>
            </a:solidFill>
            <a:rou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rPr>
              <a:t>ORM</a:t>
            </a: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Framework</a:t>
            </a:r>
            <a:endParaRPr lang="en-US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  <a:cs typeface="Consolas" pitchFamily="49" charset="0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1847">
            <a:off x="4880070" y="5433772"/>
            <a:ext cx="618484" cy="460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56795" flipH="1" flipV="1">
            <a:off x="4900938" y="4094838"/>
            <a:ext cx="613562" cy="39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77975" flipV="1">
            <a:off x="3353070" y="4133145"/>
            <a:ext cx="598982" cy="440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Advantages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Object-relational mapping advantages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Developer productivity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Writing less code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Abstract from differences between object and relational world</a:t>
            </a:r>
          </a:p>
          <a:p>
            <a:pPr lvl="2">
              <a:lnSpc>
                <a:spcPct val="100000"/>
              </a:lnSpc>
            </a:pPr>
            <a:r>
              <a:rPr lang="da-DK" dirty="0" smtClean="0"/>
              <a:t>Complexity hidden within ORM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Manageability of the CRUD operations for complex relationships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Easier maintainability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Approaches to ORM</a:t>
            </a:r>
          </a:p>
        </p:txBody>
      </p:sp>
      <p:sp>
        <p:nvSpPr>
          <p:cNvPr id="12441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864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a-DK" dirty="0" smtClean="0"/>
              <a:t>Template-based code generation vs. entity classes mappings</a:t>
            </a:r>
          </a:p>
          <a:p>
            <a:pPr>
              <a:lnSpc>
                <a:spcPct val="100000"/>
              </a:lnSpc>
            </a:pPr>
            <a:r>
              <a:rPr lang="da-DK" dirty="0" smtClean="0"/>
              <a:t>SQL generation (design time / runtime) vs. mapping existing SQL</a:t>
            </a:r>
          </a:p>
          <a:p>
            <a:pPr>
              <a:lnSpc>
                <a:spcPct val="100000"/>
              </a:lnSpc>
            </a:pPr>
            <a:r>
              <a:rPr lang="da-DK" dirty="0" smtClean="0"/>
              <a:t>Entity </a:t>
            </a:r>
            <a:r>
              <a:rPr lang="da-DK" dirty="0"/>
              <a:t>classes representation</a:t>
            </a:r>
            <a:endParaRPr lang="da-DK" noProof="1"/>
          </a:p>
          <a:p>
            <a:pPr lvl="1">
              <a:lnSpc>
                <a:spcPct val="100000"/>
              </a:lnSpc>
            </a:pPr>
            <a:r>
              <a:rPr lang="en-US" dirty="0"/>
              <a:t>Entities are just </a:t>
            </a:r>
            <a:r>
              <a:rPr lang="en-US" dirty="0" smtClean="0"/>
              <a:t>POCO </a:t>
            </a:r>
            <a:r>
              <a:rPr lang="en-US" dirty="0"/>
              <a:t>(Plain Old </a:t>
            </a:r>
            <a:r>
              <a:rPr lang="en-US" dirty="0" smtClean="0"/>
              <a:t>C# Objects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Entities implement</a:t>
            </a:r>
            <a:r>
              <a:rPr lang="da-DK" dirty="0"/>
              <a:t> </a:t>
            </a:r>
            <a:r>
              <a:rPr lang="da-DK" dirty="0" smtClean="0"/>
              <a:t>special </a:t>
            </a:r>
            <a:r>
              <a:rPr lang="da-DK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IPersistent</a:t>
            </a:r>
            <a:r>
              <a:rPr lang="da-DK" dirty="0" smtClean="0"/>
              <a:t> interface or extend </a:t>
            </a:r>
            <a:r>
              <a:rPr lang="da-DK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PersistentBase</a:t>
            </a:r>
            <a:r>
              <a:rPr lang="da-DK" dirty="0"/>
              <a:t> class</a:t>
            </a:r>
          </a:p>
          <a:p>
            <a:pPr>
              <a:lnSpc>
                <a:spcPct val="100000"/>
              </a:lnSpc>
            </a:pPr>
            <a:r>
              <a:rPr lang="da-DK" dirty="0" smtClean="0"/>
              <a:t>Configuring </a:t>
            </a:r>
            <a:r>
              <a:rPr lang="da-DK" dirty="0"/>
              <a:t>mappings</a:t>
            </a:r>
          </a:p>
          <a:p>
            <a:pPr lvl="1">
              <a:lnSpc>
                <a:spcPct val="100000"/>
              </a:lnSpc>
            </a:pPr>
            <a:r>
              <a:rPr lang="da-DK" dirty="0"/>
              <a:t>DB schema data vs. XML vs. </a:t>
            </a:r>
            <a:r>
              <a:rPr lang="da-DK" dirty="0" smtClean="0"/>
              <a:t>annotations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-PowerPoint-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Telerik-PowerPoint-Theme</Template>
  <TotalTime>3334</TotalTime>
  <Words>2644</Words>
  <Application>Microsoft Office PowerPoint</Application>
  <PresentationFormat>On-screen Show (4:3)</PresentationFormat>
  <Paragraphs>449</Paragraphs>
  <Slides>56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Telerik-PowerPoint-Theme</vt:lpstr>
      <vt:lpstr>ADO.NET Entity Framework</vt:lpstr>
      <vt:lpstr>Table of Contents</vt:lpstr>
      <vt:lpstr>Table of Contents (2)</vt:lpstr>
      <vt:lpstr>Introduction to ORM</vt:lpstr>
      <vt:lpstr>ORM Technologies</vt:lpstr>
      <vt:lpstr>ORM Frameworks</vt:lpstr>
      <vt:lpstr>ORM Mapping – Example</vt:lpstr>
      <vt:lpstr>ORM Advantages</vt:lpstr>
      <vt:lpstr>Approaches to ORM</vt:lpstr>
      <vt:lpstr>Object Persistence Frameworks</vt:lpstr>
      <vt:lpstr>ORM Frameworks in .NET</vt:lpstr>
      <vt:lpstr>ADO.NET Entity Framework</vt:lpstr>
      <vt:lpstr>Overview of ADO.NET</vt:lpstr>
      <vt:lpstr>Overview of ADO.NET (2)</vt:lpstr>
      <vt:lpstr>ADO.NET Entity Framework Architecture</vt:lpstr>
      <vt:lpstr>Entity Framework Features</vt:lpstr>
      <vt:lpstr>Entity Framework Lifecycle</vt:lpstr>
      <vt:lpstr>Entity Framework Lifecycle (2)</vt:lpstr>
      <vt:lpstr>LINQ Components</vt:lpstr>
      <vt:lpstr>LINQ Components (2)</vt:lpstr>
      <vt:lpstr>LINQ to Entity Files</vt:lpstr>
      <vt:lpstr>LINQ to Entity Files – Example</vt:lpstr>
      <vt:lpstr>The Entity Framework Designer in Visual Studio</vt:lpstr>
      <vt:lpstr>The ObjectContext Class</vt:lpstr>
      <vt:lpstr>Using ObjectContext Class</vt:lpstr>
      <vt:lpstr>Logging the Native Queries</vt:lpstr>
      <vt:lpstr>Creating New Data</vt:lpstr>
      <vt:lpstr>Creating New Data (2)</vt:lpstr>
      <vt:lpstr>Creating New Data with Cascading</vt:lpstr>
      <vt:lpstr>Reading Data with LINQ</vt:lpstr>
      <vt:lpstr>Updating Data</vt:lpstr>
      <vt:lpstr>Deleting Data</vt:lpstr>
      <vt:lpstr>CRUD Operations with EF</vt:lpstr>
      <vt:lpstr>Executing Native SQL Queries</vt:lpstr>
      <vt:lpstr>Executing Native Queries</vt:lpstr>
      <vt:lpstr>Executing Native Queries</vt:lpstr>
      <vt:lpstr>Executing Native SQL Queries</vt:lpstr>
      <vt:lpstr>The N+1 Query Problem</vt:lpstr>
      <vt:lpstr>The N+1 Query Problem</vt:lpstr>
      <vt:lpstr>The N+1 Query Problem</vt:lpstr>
      <vt:lpstr>Resolving the N+1 Query Problem</vt:lpstr>
      <vt:lpstr>Resolving the N+1 Query Problem</vt:lpstr>
      <vt:lpstr>Joining and Grouping Tables</vt:lpstr>
      <vt:lpstr>Joining Tables</vt:lpstr>
      <vt:lpstr>Grouping Tables</vt:lpstr>
      <vt:lpstr>Joining and Grouping Tables</vt:lpstr>
      <vt:lpstr>Attaching and Detaching Objects</vt:lpstr>
      <vt:lpstr>Attaching and Detaching Objects</vt:lpstr>
      <vt:lpstr>Attaching Detached Objects</vt:lpstr>
      <vt:lpstr>Detaching Objects</vt:lpstr>
      <vt:lpstr>Attaching Objects</vt:lpstr>
      <vt:lpstr>Attaching and Detaching Objects</vt:lpstr>
      <vt:lpstr>PowerPoint Presentation</vt:lpstr>
      <vt:lpstr>Homework</vt:lpstr>
      <vt:lpstr>Homework (2)</vt:lpstr>
      <vt:lpstr>Homework (3)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 and LINQ-to-SQL</dc:title>
  <dc:creator>Svetlin Nakov</dc:creator>
  <cp:lastModifiedBy>Nikolay Kostov</cp:lastModifiedBy>
  <cp:revision>842</cp:revision>
  <dcterms:created xsi:type="dcterms:W3CDTF">2007-12-08T16:03:35Z</dcterms:created>
  <dcterms:modified xsi:type="dcterms:W3CDTF">2011-11-07T08:11:02Z</dcterms:modified>
</cp:coreProperties>
</file>